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60" r:id="rId2"/>
    <p:sldId id="330" r:id="rId3"/>
    <p:sldId id="355" r:id="rId4"/>
    <p:sldId id="353" r:id="rId5"/>
    <p:sldId id="358" r:id="rId6"/>
    <p:sldId id="354" r:id="rId7"/>
    <p:sldId id="360" r:id="rId8"/>
    <p:sldId id="361" r:id="rId9"/>
    <p:sldId id="362" r:id="rId10"/>
    <p:sldId id="350" r:id="rId11"/>
    <p:sldId id="356" r:id="rId12"/>
    <p:sldId id="357" r:id="rId13"/>
    <p:sldId id="341" r:id="rId14"/>
    <p:sldId id="263" r:id="rId15"/>
  </p:sldIdLst>
  <p:sldSz cx="12192000" cy="6858000"/>
  <p:notesSz cx="6950075" cy="9236075"/>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F3C"/>
    <a:srgbClr val="00363F"/>
    <a:srgbClr val="6E005F"/>
    <a:srgbClr val="CC5A28"/>
    <a:srgbClr val="909AB7"/>
    <a:srgbClr val="00B098"/>
    <a:srgbClr val="F78B1E"/>
    <a:srgbClr val="FF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6" autoAdjust="0"/>
    <p:restoredTop sz="74642" autoAdjust="0"/>
  </p:normalViewPr>
  <p:slideViewPr>
    <p:cSldViewPr snapToGrid="0" snapToObjects="1">
      <p:cViewPr varScale="1">
        <p:scale>
          <a:sx n="60" d="100"/>
          <a:sy n="60" d="100"/>
        </p:scale>
        <p:origin x="1248" y="168"/>
      </p:cViewPr>
      <p:guideLst/>
    </p:cSldViewPr>
  </p:slideViewPr>
  <p:notesTextViewPr>
    <p:cViewPr>
      <p:scale>
        <a:sx n="1" d="1"/>
        <a:sy n="1" d="1"/>
      </p:scale>
      <p:origin x="0" y="0"/>
    </p:cViewPr>
  </p:notesTextViewPr>
  <p:notesViewPr>
    <p:cSldViewPr snapToGrid="0" snapToObjects="1" showGuides="1">
      <p:cViewPr varScale="1">
        <p:scale>
          <a:sx n="159" d="100"/>
          <a:sy n="159" d="100"/>
        </p:scale>
        <p:origin x="62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662599-878D-4C47-BA0A-57D15961F6F8}"/>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a:extLst>
              <a:ext uri="{FF2B5EF4-FFF2-40B4-BE49-F238E27FC236}">
                <a16:creationId xmlns:a16="http://schemas.microsoft.com/office/drawing/2014/main" id="{53F8F813-A903-CD42-9C50-5F90EA3865A2}"/>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3C5C52-D1BB-9E4E-9C85-F40E220D2E2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A0895C7-DEC3-804E-AE17-345E6EB46CF4}" type="slidenum">
              <a:rPr lang="en-US" smtClean="0"/>
              <a:t>‹#›</a:t>
            </a:fld>
            <a:endParaRPr lang="en-US"/>
          </a:p>
        </p:txBody>
      </p:sp>
    </p:spTree>
    <p:extLst>
      <p:ext uri="{BB962C8B-B14F-4D97-AF65-F5344CB8AC3E}">
        <p14:creationId xmlns:p14="http://schemas.microsoft.com/office/powerpoint/2010/main" val="4223470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84FE189-889D-374A-94FF-B02AD755BCD0}" type="datetimeFigureOut">
              <a:rPr lang="en-US" smtClean="0"/>
              <a:t>8/6/20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1D58767-4A3A-F44E-BE62-465B1B000861}" type="slidenum">
              <a:rPr lang="en-US" smtClean="0"/>
              <a:t>‹#›</a:t>
            </a:fld>
            <a:endParaRPr lang="en-US"/>
          </a:p>
        </p:txBody>
      </p:sp>
    </p:spTree>
    <p:extLst>
      <p:ext uri="{BB962C8B-B14F-4D97-AF65-F5344CB8AC3E}">
        <p14:creationId xmlns:p14="http://schemas.microsoft.com/office/powerpoint/2010/main" val="297609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my name is Opal </a:t>
            </a:r>
            <a:r>
              <a:rPr lang="en-US" baseline="0" dirty="0" err="1"/>
              <a:t>Leeman</a:t>
            </a:r>
            <a:r>
              <a:rPr lang="en-US" baseline="0" dirty="0"/>
              <a:t> Bartzis, Executive Director of Education Abroad at Michigan State University. Today I will be providing you with more information about MSU’s new China-Based Semester Programs that were recently announced. While these are not education abroad programs, they are being administered in part through the Office for Education Abroad. There are three different options to consider: the Nanjing Agricultural University program for continuing students, the </a:t>
            </a:r>
            <a:r>
              <a:rPr lang="en-US" baseline="0" dirty="0" err="1"/>
              <a:t>Fudan</a:t>
            </a:r>
            <a:r>
              <a:rPr lang="en-US" baseline="0" dirty="0"/>
              <a:t> University program for continuing students, and the </a:t>
            </a:r>
            <a:r>
              <a:rPr lang="en-US" baseline="0" dirty="0" err="1"/>
              <a:t>Fudan</a:t>
            </a:r>
            <a:r>
              <a:rPr lang="en-US" baseline="0" dirty="0"/>
              <a:t> University program for new students. Today, we will explore each of these options.</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a:t>
            </a:fld>
            <a:endParaRPr lang="en-US"/>
          </a:p>
        </p:txBody>
      </p:sp>
    </p:spTree>
    <p:extLst>
      <p:ext uri="{BB962C8B-B14F-4D97-AF65-F5344CB8AC3E}">
        <p14:creationId xmlns:p14="http://schemas.microsoft.com/office/powerpoint/2010/main" val="201306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is optional an</a:t>
            </a:r>
            <a:r>
              <a:rPr lang="en-US" baseline="0" dirty="0"/>
              <a:t>d is </a:t>
            </a:r>
            <a:r>
              <a:rPr lang="en-US" dirty="0"/>
              <a:t>available at NAU and at </a:t>
            </a:r>
            <a:r>
              <a:rPr lang="en-US" dirty="0" err="1"/>
              <a:t>Fudan</a:t>
            </a:r>
            <a:r>
              <a:rPr lang="en-US" dirty="0"/>
              <a:t>, however students who live near either university may wish to live at home. If</a:t>
            </a:r>
            <a:r>
              <a:rPr lang="en-US" baseline="0" dirty="0"/>
              <a:t> you decide to utilize the available housing, you will pay NAU or </a:t>
            </a:r>
            <a:r>
              <a:rPr lang="en-US" baseline="0" dirty="0" err="1"/>
              <a:t>Fudan</a:t>
            </a:r>
            <a:r>
              <a:rPr lang="en-US" baseline="0" dirty="0"/>
              <a:t>/TEAN directly. At NAU, accommodations are in a student hotel affiliated with NAU, including breakfast daily. At </a:t>
            </a:r>
            <a:r>
              <a:rPr lang="en-US" baseline="0" dirty="0" err="1"/>
              <a:t>Fudan</a:t>
            </a:r>
            <a:r>
              <a:rPr lang="en-US" baseline="0" dirty="0"/>
              <a:t>, the accommodations are new, include kitchenettes, and are located six metro stops away, to the southeast of campus. Both include single bedrooms.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10</a:t>
            </a:fld>
            <a:endParaRPr lang="en-US"/>
          </a:p>
        </p:txBody>
      </p:sp>
    </p:spTree>
    <p:extLst>
      <p:ext uri="{BB962C8B-B14F-4D97-AF65-F5344CB8AC3E}">
        <p14:creationId xmlns:p14="http://schemas.microsoft.com/office/powerpoint/2010/main" val="12317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participate in this program, you will pay your regular MSU full-time international tuition rate to MSU for enrollment in 12-18 MSU credits. Ignore any information you may see on NAU, </a:t>
            </a:r>
            <a:r>
              <a:rPr lang="en-US" baseline="0" dirty="0" err="1"/>
              <a:t>Fudan</a:t>
            </a:r>
            <a:r>
              <a:rPr lang="en-US" baseline="0" dirty="0"/>
              <a:t>, or TEAN web sites and materials as that information does not pertain to the MSU China-Based Semester programs. Again, housing fees are payable directly to NAU, </a:t>
            </a:r>
            <a:r>
              <a:rPr lang="en-US" baseline="0" dirty="0" err="1"/>
              <a:t>Fudan</a:t>
            </a:r>
            <a:r>
              <a:rPr lang="en-US" baseline="0" dirty="0"/>
              <a:t>/TEAN and are not included in MSU international tuition. At </a:t>
            </a:r>
            <a:r>
              <a:rPr lang="en-US" baseline="0" dirty="0" err="1"/>
              <a:t>Fudan</a:t>
            </a:r>
            <a:r>
              <a:rPr lang="en-US" baseline="0" dirty="0"/>
              <a:t>, commuting costs and meals are not included and should therefore be included in personal budgets. It is important to keep in mind that you are required to have personal health insurance within China for the duration of the fall semester. To avoid paying for double insurance, you may apply for an exemption from the MSU mandatory student health insurance plan (SHIP) by September 30. Questions can be directed to ihealth@msu.edu. There is also a $100 application fee and a $200 acceptance fee for the China-Based Semester programs, which are addressed on the next slide. Some students have asked about the Online Explorer Scholarship. This special scholarship is not applicable to these programs.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11</a:t>
            </a:fld>
            <a:endParaRPr lang="en-US"/>
          </a:p>
        </p:txBody>
      </p:sp>
    </p:spTree>
    <p:extLst>
      <p:ext uri="{BB962C8B-B14F-4D97-AF65-F5344CB8AC3E}">
        <p14:creationId xmlns:p14="http://schemas.microsoft.com/office/powerpoint/2010/main" val="2005634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If</a:t>
            </a:r>
            <a:r>
              <a:rPr lang="en-US" baseline="0" dirty="0"/>
              <a:t> you have not already notified me of your interest in the program, send me an email at the address you see here no later than August 10. If you have already emailed me, there is no need to contact me again. Our office received a large volume of responses and are still trying to respond to everyone. Do not worry that your email was lost and do not feel obligated to repeat your questions. We will be in touch with you as soon as possible. We have also noted the order in which students sent us their notifications. Over the next few days, we will continue to respond to your messages and will ask any additional questions that we have. If you are a continuing student and did not indicate a preference for NAU or </a:t>
            </a:r>
            <a:r>
              <a:rPr lang="en-US" baseline="0" dirty="0" err="1"/>
              <a:t>Fudan</a:t>
            </a:r>
            <a:r>
              <a:rPr lang="en-US" baseline="0" dirty="0"/>
              <a:t>, please contact us to state your preference. If you are interested in NAU, you will be contacted by program coordinator Natalie Hart with further instructions. If you are interested in </a:t>
            </a:r>
            <a:r>
              <a:rPr lang="en-US" baseline="0" dirty="0" err="1"/>
              <a:t>Fudan</a:t>
            </a:r>
            <a:r>
              <a:rPr lang="en-US" baseline="0" dirty="0"/>
              <a:t>, you will be contacted by program coordinator Sandy Tupper with further instructions. </a:t>
            </a:r>
            <a:r>
              <a:rPr lang="en-US" sz="1200" dirty="0"/>
              <a:t>Begin contacting</a:t>
            </a:r>
            <a:r>
              <a:rPr lang="en-US" sz="1200" baseline="0" dirty="0"/>
              <a:t> </a:t>
            </a:r>
            <a:r>
              <a:rPr lang="en-US" sz="1200" dirty="0"/>
              <a:t>your academic advisers for course approvals when directed to do so by Natalie or Sandy,</a:t>
            </a:r>
            <a:r>
              <a:rPr lang="en-US" sz="1200" baseline="0" dirty="0"/>
              <a:t> and be sure to m</a:t>
            </a:r>
            <a:r>
              <a:rPr lang="en-US" sz="1200" dirty="0"/>
              <a:t>aintain your current enrollment in MSU courses. You will complete an online application with the Office for Education Abroad, which includes a $100 application fee and, if offered a space, a $200 acceptance fee. A signed statement of responsibility</a:t>
            </a:r>
            <a:r>
              <a:rPr lang="en-US" sz="1200" baseline="0" dirty="0"/>
              <a:t> will be required for your participation. </a:t>
            </a:r>
            <a:endParaRPr lang="en-US" sz="1200" dirty="0"/>
          </a:p>
          <a:p>
            <a:pPr marL="0" indent="0">
              <a:spcBef>
                <a:spcPts val="600"/>
              </a:spcBef>
              <a:spcAft>
                <a:spcPts val="600"/>
              </a:spcAft>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E1D58767-4A3A-F44E-BE62-465B1B000861}" type="slidenum">
              <a:rPr lang="en-US" smtClean="0"/>
              <a:t>12</a:t>
            </a:fld>
            <a:endParaRPr lang="en-US"/>
          </a:p>
        </p:txBody>
      </p:sp>
    </p:spTree>
    <p:extLst>
      <p:ext uri="{BB962C8B-B14F-4D97-AF65-F5344CB8AC3E}">
        <p14:creationId xmlns:p14="http://schemas.microsoft.com/office/powerpoint/2010/main" val="298988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programs</a:t>
            </a:r>
            <a:r>
              <a:rPr lang="en-US" baseline="0" dirty="0"/>
              <a:t> are based on space availability. Notifying me of your interest in the program does not mean that you are automatically accepted into the program. Preference will be given to students who are regularly admitted students and who were already enrolled in fall classes with MSU. You must meet any stated minimum requirements (for example, the minimum GPA requirement of 2.75 for </a:t>
            </a:r>
            <a:r>
              <a:rPr lang="en-US" baseline="0" dirty="0" err="1"/>
              <a:t>Fudan</a:t>
            </a:r>
            <a:r>
              <a:rPr lang="en-US" baseline="0" dirty="0"/>
              <a:t> University continuing students) and be in good academic standing. This means you are not on academic probation and an MSU judicial check does not indicate any university disciplinary concerns for you. Students who have been provisionally or conditionally accepted do not currently qualify for the program. </a:t>
            </a:r>
            <a:r>
              <a:rPr lang="en-US" sz="1200" dirty="0"/>
              <a:t>Graduate students may apply to NAU only. New students may apply to </a:t>
            </a:r>
            <a:r>
              <a:rPr lang="en-US" sz="1200" dirty="0" err="1"/>
              <a:t>Fudan</a:t>
            </a:r>
            <a:r>
              <a:rPr lang="en-US" sz="1200" dirty="0"/>
              <a:t> only. But, continuing students may select either NAU or </a:t>
            </a:r>
            <a:r>
              <a:rPr lang="en-US" sz="1200" dirty="0" err="1"/>
              <a:t>Fudan</a:t>
            </a:r>
            <a:r>
              <a:rPr lang="en-US" sz="1200" dirty="0"/>
              <a:t>.</a:t>
            </a:r>
            <a:r>
              <a:rPr lang="en-US" sz="1200" baseline="0" dirty="0"/>
              <a:t> </a:t>
            </a:r>
            <a:r>
              <a:rPr lang="en-US" baseline="0" dirty="0"/>
              <a:t>If space availability becomes a challenge, we will refer to the order in which students expressed their interest in participating for space allocation purposes. You will be notified of your acceptance decision as soon as possible. While we definitely understand how anxious you may for a decision, please consider that sending us multiple messages may hamper our ability to communicate promptly. Finally, remember that all immigration questions should be directed to the MSU Office for International Student and Scholar Services (OISS).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13</a:t>
            </a:fld>
            <a:endParaRPr lang="en-US"/>
          </a:p>
        </p:txBody>
      </p:sp>
    </p:spTree>
    <p:extLst>
      <p:ext uri="{BB962C8B-B14F-4D97-AF65-F5344CB8AC3E}">
        <p14:creationId xmlns:p14="http://schemas.microsoft.com/office/powerpoint/2010/main" val="350296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r>
              <a:rPr lang="en-US" baseline="0" dirty="0"/>
              <a:t> very much. I hope this information has been helpful. This concludes my formal presentation, but I’ll be happy to respond to your questions as best I can. </a:t>
            </a:r>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14</a:t>
            </a:fld>
            <a:endParaRPr lang="en-US"/>
          </a:p>
        </p:txBody>
      </p:sp>
    </p:spTree>
    <p:extLst>
      <p:ext uri="{BB962C8B-B14F-4D97-AF65-F5344CB8AC3E}">
        <p14:creationId xmlns:p14="http://schemas.microsoft.com/office/powerpoint/2010/main" val="323635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start with Nanjing Agricultural University or NAU. This option is appropriate for continuing students who have already completed one year of study at MSU and are in good academic standing. At NAU, students may take a combination of courses consisting of MSU online courses and NAU courses taught locally by NAU faculty. It is also possible for students to take a course load consisting exclusively of MSU online courses. Your total course load cannot exceed 18 MSU credits. NAU offers a wide variety of courses in many subject areas and is particularly strong in science subjects. However, if you’re interested in taking courses at NAU, you must be </a:t>
            </a:r>
            <a:r>
              <a:rPr lang="en-US" u="sng" baseline="0" dirty="0"/>
              <a:t>very flexible</a:t>
            </a:r>
            <a:r>
              <a:rPr lang="en-US" baseline="0" dirty="0"/>
              <a:t>. The course syllabi may not be available until the semester starts, so your MSU academic advisers will find it challenging to approve your courses in advance. </a:t>
            </a:r>
            <a:r>
              <a:rPr lang="en-US" sz="1200" kern="1200" baseline="0" dirty="0">
                <a:solidFill>
                  <a:schemeClr val="tx1"/>
                </a:solidFill>
                <a:effectLst/>
                <a:latin typeface="+mn-lt"/>
                <a:ea typeface="+mn-ea"/>
                <a:cs typeface="+mn-cs"/>
              </a:rPr>
              <a:t>If you decide to add to your minimum full course load of 12 MSU credits of MSU online courses by adding an NAU course or two when you are in Nanjing, you may seek </a:t>
            </a:r>
            <a:r>
              <a:rPr lang="en-US" sz="1200" kern="1200" dirty="0">
                <a:solidFill>
                  <a:schemeClr val="tx1"/>
                </a:solidFill>
                <a:effectLst/>
                <a:latin typeface="+mn-lt"/>
                <a:ea typeface="+mn-ea"/>
                <a:cs typeface="+mn-cs"/>
              </a:rPr>
              <a:t>approval </a:t>
            </a:r>
            <a:r>
              <a:rPr lang="en-US" sz="1200" kern="1200" baseline="0" dirty="0">
                <a:solidFill>
                  <a:schemeClr val="tx1"/>
                </a:solidFill>
                <a:effectLst/>
                <a:latin typeface="+mn-lt"/>
                <a:ea typeface="+mn-ea"/>
                <a:cs typeface="+mn-cs"/>
              </a:rPr>
              <a:t>for MSU credit transfer from your academic advisers at that time.</a:t>
            </a:r>
            <a:r>
              <a:rPr lang="en-US" sz="1200" kern="1200" dirty="0">
                <a:solidFill>
                  <a:schemeClr val="tx1"/>
                </a:solidFill>
                <a:effectLst/>
                <a:latin typeface="+mn-lt"/>
                <a:ea typeface="+mn-ea"/>
                <a:cs typeface="+mn-cs"/>
              </a:rPr>
              <a:t> NAU will offer in-person academic support to</a:t>
            </a:r>
            <a:r>
              <a:rPr lang="en-US" sz="1200" kern="1200" baseline="0" dirty="0">
                <a:solidFill>
                  <a:schemeClr val="tx1"/>
                </a:solidFill>
                <a:effectLst/>
                <a:latin typeface="+mn-lt"/>
                <a:ea typeface="+mn-ea"/>
                <a:cs typeface="+mn-cs"/>
              </a:rPr>
              <a:t> all students</a:t>
            </a:r>
            <a:r>
              <a:rPr lang="en-US" sz="1200" kern="1200" dirty="0">
                <a:solidFill>
                  <a:schemeClr val="tx1"/>
                </a:solidFill>
                <a:effectLst/>
                <a:latin typeface="+mn-lt"/>
                <a:ea typeface="+mn-ea"/>
                <a:cs typeface="+mn-cs"/>
              </a:rPr>
              <a:t>.</a:t>
            </a:r>
            <a:endParaRPr lang="en-US" baseline="0"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2</a:t>
            </a:fld>
            <a:endParaRPr lang="en-US"/>
          </a:p>
        </p:txBody>
      </p:sp>
    </p:spTree>
    <p:extLst>
      <p:ext uri="{BB962C8B-B14F-4D97-AF65-F5344CB8AC3E}">
        <p14:creationId xmlns:p14="http://schemas.microsoft.com/office/powerpoint/2010/main" val="219316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NAU has a strong relationship with MSU but this is the first time we have worked with NAU on the China-Based Semester, so this semester will be a pilot program of sorts. If you’re interested in NAU and would prefer not to spend your semester at home, potentially without student interaction and away from an academic environment, it’s best to think of the NAU option as a nice opportunity to have an in-person college student experience during this unique fall semester. In addition to in-person academic support, NAU will provide </a:t>
            </a:r>
            <a:r>
              <a:rPr lang="en-US" sz="1200" kern="1200" dirty="0">
                <a:solidFill>
                  <a:schemeClr val="tx1"/>
                </a:solidFill>
                <a:effectLst/>
                <a:latin typeface="+mn-lt"/>
                <a:ea typeface="+mn-ea"/>
                <a:cs typeface="+mn-cs"/>
              </a:rPr>
              <a:t>cultural seminars and activities, access to their university resources, including</a:t>
            </a:r>
            <a:r>
              <a:rPr lang="en-US" sz="1200" kern="1200" baseline="0" dirty="0">
                <a:solidFill>
                  <a:schemeClr val="tx1"/>
                </a:solidFill>
                <a:effectLst/>
                <a:latin typeface="+mn-lt"/>
                <a:ea typeface="+mn-ea"/>
                <a:cs typeface="+mn-cs"/>
              </a:rPr>
              <a:t> libraries and academic forums. Graduate students are welcome to participate in the NAU program, but are not eligible for the </a:t>
            </a:r>
            <a:r>
              <a:rPr lang="en-US" sz="1200" kern="1200" baseline="0" dirty="0" err="1">
                <a:solidFill>
                  <a:schemeClr val="tx1"/>
                </a:solidFill>
                <a:effectLst/>
                <a:latin typeface="+mn-lt"/>
                <a:ea typeface="+mn-ea"/>
                <a:cs typeface="+mn-cs"/>
              </a:rPr>
              <a:t>Fudan</a:t>
            </a:r>
            <a:r>
              <a:rPr lang="en-US" sz="1200" kern="1200" baseline="0" dirty="0">
                <a:solidFill>
                  <a:schemeClr val="tx1"/>
                </a:solidFill>
                <a:effectLst/>
                <a:latin typeface="+mn-lt"/>
                <a:ea typeface="+mn-ea"/>
                <a:cs typeface="+mn-cs"/>
              </a:rPr>
              <a:t> University programs. </a:t>
            </a: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3</a:t>
            </a:fld>
            <a:endParaRPr lang="en-US"/>
          </a:p>
        </p:txBody>
      </p:sp>
    </p:spTree>
    <p:extLst>
      <p:ext uri="{BB962C8B-B14F-4D97-AF65-F5344CB8AC3E}">
        <p14:creationId xmlns:p14="http://schemas.microsoft.com/office/powerpoint/2010/main" val="299877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two MSU options at </a:t>
            </a:r>
            <a:r>
              <a:rPr lang="en-US" baseline="0" dirty="0" err="1"/>
              <a:t>Fudan</a:t>
            </a:r>
            <a:r>
              <a:rPr lang="en-US" baseline="0" dirty="0"/>
              <a:t> University. Let’s talk about the option for continuing students first, who have already completed at least one year of study at MSU and have a minimum cumulative GPA of 2.75. The </a:t>
            </a:r>
            <a:r>
              <a:rPr lang="en-US" baseline="0" dirty="0" err="1"/>
              <a:t>Fudan</a:t>
            </a:r>
            <a:r>
              <a:rPr lang="en-US" baseline="0" dirty="0"/>
              <a:t> program is not designed for graduate students. At </a:t>
            </a:r>
            <a:r>
              <a:rPr lang="en-US" baseline="0" dirty="0" err="1"/>
              <a:t>Fudan</a:t>
            </a:r>
            <a:r>
              <a:rPr lang="en-US" baseline="0" dirty="0"/>
              <a:t>, students may take a combination of courses consisting of MSU online courses and </a:t>
            </a:r>
            <a:r>
              <a:rPr lang="en-US" baseline="0" dirty="0" err="1"/>
              <a:t>Fudan</a:t>
            </a:r>
            <a:r>
              <a:rPr lang="en-US" baseline="0" dirty="0"/>
              <a:t> courses. There have been some questions about the </a:t>
            </a:r>
            <a:r>
              <a:rPr lang="en-US" baseline="0" dirty="0" err="1"/>
              <a:t>Fudan</a:t>
            </a:r>
            <a:r>
              <a:rPr lang="en-US" baseline="0" dirty="0"/>
              <a:t> courses. To be clear, these are official </a:t>
            </a:r>
            <a:r>
              <a:rPr lang="en-US" baseline="0" dirty="0" err="1"/>
              <a:t>Fudan</a:t>
            </a:r>
            <a:r>
              <a:rPr lang="en-US" baseline="0" dirty="0"/>
              <a:t> University courses that will be taught by </a:t>
            </a:r>
            <a:r>
              <a:rPr lang="en-US" baseline="0" dirty="0" err="1"/>
              <a:t>Fudan</a:t>
            </a:r>
            <a:r>
              <a:rPr lang="en-US" baseline="0" dirty="0"/>
              <a:t> faculty. Students will have </a:t>
            </a:r>
            <a:r>
              <a:rPr lang="en-US" baseline="0" dirty="0" err="1"/>
              <a:t>Fudan</a:t>
            </a:r>
            <a:r>
              <a:rPr lang="en-US" baseline="0" dirty="0"/>
              <a:t> University IDs. Other students in the courses will be Chinese students who are also enrolled at US institutions like MSU. Unlike the NAU option, it is not possible for </a:t>
            </a:r>
            <a:r>
              <a:rPr lang="en-US" baseline="0" dirty="0" err="1"/>
              <a:t>Fudan</a:t>
            </a:r>
            <a:r>
              <a:rPr lang="en-US" baseline="0" dirty="0"/>
              <a:t> students to take a course load consisting exclusively of MSU online courses; students must enroll in at least one </a:t>
            </a:r>
            <a:r>
              <a:rPr lang="en-US" baseline="0" dirty="0" err="1"/>
              <a:t>Fudan</a:t>
            </a:r>
            <a:r>
              <a:rPr lang="en-US" baseline="0" dirty="0"/>
              <a:t> course. Your total course load cannot exceed 18 MSU credits. You will </a:t>
            </a:r>
            <a:r>
              <a:rPr lang="en-US" sz="1200" kern="1200" baseline="0" dirty="0">
                <a:solidFill>
                  <a:schemeClr val="tx1"/>
                </a:solidFill>
                <a:effectLst/>
                <a:latin typeface="+mn-lt"/>
                <a:ea typeface="+mn-ea"/>
                <a:cs typeface="+mn-cs"/>
              </a:rPr>
              <a:t>seek </a:t>
            </a:r>
            <a:r>
              <a:rPr lang="en-US" sz="1200" kern="1200" dirty="0">
                <a:solidFill>
                  <a:schemeClr val="tx1"/>
                </a:solidFill>
                <a:effectLst/>
                <a:latin typeface="+mn-lt"/>
                <a:ea typeface="+mn-ea"/>
                <a:cs typeface="+mn-cs"/>
              </a:rPr>
              <a:t>approval </a:t>
            </a:r>
            <a:r>
              <a:rPr lang="en-US" sz="1200" kern="1200" baseline="0" dirty="0">
                <a:solidFill>
                  <a:schemeClr val="tx1"/>
                </a:solidFill>
                <a:effectLst/>
                <a:latin typeface="+mn-lt"/>
                <a:ea typeface="+mn-ea"/>
                <a:cs typeface="+mn-cs"/>
              </a:rPr>
              <a:t>for your courses from your MSU academic advisers, and this approval will allow your </a:t>
            </a:r>
            <a:r>
              <a:rPr lang="en-US" sz="1200" kern="1200" baseline="0" dirty="0" err="1">
                <a:solidFill>
                  <a:schemeClr val="tx1"/>
                </a:solidFill>
                <a:effectLst/>
                <a:latin typeface="+mn-lt"/>
                <a:ea typeface="+mn-ea"/>
                <a:cs typeface="+mn-cs"/>
              </a:rPr>
              <a:t>Fudan</a:t>
            </a:r>
            <a:r>
              <a:rPr lang="en-US" sz="1200" kern="1200" baseline="0" dirty="0">
                <a:solidFill>
                  <a:schemeClr val="tx1"/>
                </a:solidFill>
                <a:effectLst/>
                <a:latin typeface="+mn-lt"/>
                <a:ea typeface="+mn-ea"/>
                <a:cs typeface="+mn-cs"/>
              </a:rPr>
              <a:t> credits to transfer to MSU. Keep in mind that </a:t>
            </a:r>
            <a:r>
              <a:rPr lang="en-US" sz="1200" kern="1200" baseline="0" dirty="0" err="1">
                <a:solidFill>
                  <a:schemeClr val="tx1"/>
                </a:solidFill>
                <a:effectLst/>
                <a:latin typeface="+mn-lt"/>
                <a:ea typeface="+mn-ea"/>
                <a:cs typeface="+mn-cs"/>
              </a:rPr>
              <a:t>Fudan</a:t>
            </a:r>
            <a:r>
              <a:rPr lang="en-US" sz="1200" kern="1200" baseline="0" dirty="0">
                <a:solidFill>
                  <a:schemeClr val="tx1"/>
                </a:solidFill>
                <a:effectLst/>
                <a:latin typeface="+mn-lt"/>
                <a:ea typeface="+mn-ea"/>
                <a:cs typeface="+mn-cs"/>
              </a:rPr>
              <a:t> offers a limited selection of courses. </a:t>
            </a: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4</a:t>
            </a:fld>
            <a:endParaRPr lang="en-US"/>
          </a:p>
        </p:txBody>
      </p:sp>
    </p:spTree>
    <p:extLst>
      <p:ext uri="{BB962C8B-B14F-4D97-AF65-F5344CB8AC3E}">
        <p14:creationId xmlns:p14="http://schemas.microsoft.com/office/powerpoint/2010/main" val="122270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the courses available at </a:t>
            </a:r>
            <a:r>
              <a:rPr lang="en-US" baseline="0" dirty="0" err="1"/>
              <a:t>Fudan</a:t>
            </a:r>
            <a:r>
              <a:rPr lang="en-US" baseline="0" dirty="0"/>
              <a:t> include those that you see on the screen. This does not mean that these courses are automatically approved for MSU credit transfer. Again, you must seek approval from your academic advisers, and keep in mind that the majority of your course load will likely consist of MSU online courses.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5</a:t>
            </a:fld>
            <a:endParaRPr lang="en-US"/>
          </a:p>
        </p:txBody>
      </p:sp>
    </p:spTree>
    <p:extLst>
      <p:ext uri="{BB962C8B-B14F-4D97-AF65-F5344CB8AC3E}">
        <p14:creationId xmlns:p14="http://schemas.microsoft.com/office/powerpoint/2010/main" val="364213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n-US" dirty="0" err="1"/>
              <a:t>Fudan</a:t>
            </a:r>
            <a:r>
              <a:rPr lang="en-US" dirty="0"/>
              <a:t> University, students will receive</a:t>
            </a:r>
            <a:r>
              <a:rPr lang="en-US" baseline="0" dirty="0"/>
              <a:t> academic support, workshops, and seminars organized by an on-site educational partner called TEAN. TEAN is a well-respected international education organization that was established in 1995 and is a long-time partner of MSU. TEAN is not what you may think of as an “agency.” We have reached a contract agreement with TEAN to support our students in Shanghai. They will greet you upon arrival, assist you with locating your housing, welcome you to the program, provide an orientation, and deliver a semester calendar of academic and social events. All of these activities will be designed with public health guidelines in mind. Classes will also adhere to health and safety requirements, including physical distancing, limited numbers in groups, and sanitization. TEAN staff will be available for 24/7 emergency support services.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6</a:t>
            </a:fld>
            <a:endParaRPr lang="en-US"/>
          </a:p>
        </p:txBody>
      </p:sp>
    </p:spTree>
    <p:extLst>
      <p:ext uri="{BB962C8B-B14F-4D97-AF65-F5344CB8AC3E}">
        <p14:creationId xmlns:p14="http://schemas.microsoft.com/office/powerpoint/2010/main" val="66972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option at </a:t>
            </a:r>
            <a:r>
              <a:rPr lang="en-US" baseline="0" dirty="0" err="1"/>
              <a:t>Fudan</a:t>
            </a:r>
            <a:r>
              <a:rPr lang="en-US" baseline="0" dirty="0"/>
              <a:t> University is for new, regularly admitted students. There is no required GPA minimum for the new student program. Students may take a combination of courses consisting of MSU online courses and </a:t>
            </a:r>
            <a:r>
              <a:rPr lang="en-US" baseline="0" dirty="0" err="1"/>
              <a:t>Fudan</a:t>
            </a:r>
            <a:r>
              <a:rPr lang="en-US" baseline="0" dirty="0"/>
              <a:t> courses. Again, these are official </a:t>
            </a:r>
            <a:r>
              <a:rPr lang="en-US" baseline="0" dirty="0" err="1"/>
              <a:t>Fudan</a:t>
            </a:r>
            <a:r>
              <a:rPr lang="en-US" baseline="0" dirty="0"/>
              <a:t> University courses that will be taught by </a:t>
            </a:r>
            <a:r>
              <a:rPr lang="en-US" baseline="0" dirty="0" err="1"/>
              <a:t>Fudan</a:t>
            </a:r>
            <a:r>
              <a:rPr lang="en-US" baseline="0" dirty="0"/>
              <a:t> faculty. Students will have </a:t>
            </a:r>
            <a:r>
              <a:rPr lang="en-US" baseline="0" dirty="0" err="1"/>
              <a:t>Fudan</a:t>
            </a:r>
            <a:r>
              <a:rPr lang="en-US" baseline="0" dirty="0"/>
              <a:t> University IDs. Other students in the courses will be Chinese students who are also enrolled at US institutions like MSU. As a new student at </a:t>
            </a:r>
            <a:r>
              <a:rPr lang="en-US" baseline="0" dirty="0" err="1"/>
              <a:t>Fudan</a:t>
            </a:r>
            <a:r>
              <a:rPr lang="en-US" baseline="0" dirty="0"/>
              <a:t>, you must enroll in at least one </a:t>
            </a:r>
            <a:r>
              <a:rPr lang="en-US" baseline="0" dirty="0" err="1"/>
              <a:t>Fudan</a:t>
            </a:r>
            <a:r>
              <a:rPr lang="en-US" baseline="0" dirty="0"/>
              <a:t> course, and your total course load cannot exceed 18 MSU credits. You will </a:t>
            </a:r>
            <a:r>
              <a:rPr lang="en-US" sz="1200" kern="1200" baseline="0" dirty="0">
                <a:solidFill>
                  <a:schemeClr val="tx1"/>
                </a:solidFill>
                <a:effectLst/>
                <a:latin typeface="+mn-lt"/>
                <a:ea typeface="+mn-ea"/>
                <a:cs typeface="+mn-cs"/>
              </a:rPr>
              <a:t>seek </a:t>
            </a:r>
            <a:r>
              <a:rPr lang="en-US" sz="1200" kern="1200" dirty="0">
                <a:solidFill>
                  <a:schemeClr val="tx1"/>
                </a:solidFill>
                <a:effectLst/>
                <a:latin typeface="+mn-lt"/>
                <a:ea typeface="+mn-ea"/>
                <a:cs typeface="+mn-cs"/>
              </a:rPr>
              <a:t>approval </a:t>
            </a:r>
            <a:r>
              <a:rPr lang="en-US" sz="1200" kern="1200" baseline="0" dirty="0">
                <a:solidFill>
                  <a:schemeClr val="tx1"/>
                </a:solidFill>
                <a:effectLst/>
                <a:latin typeface="+mn-lt"/>
                <a:ea typeface="+mn-ea"/>
                <a:cs typeface="+mn-cs"/>
              </a:rPr>
              <a:t>for your courses from your MSU academic advisers, and this approval will allow your </a:t>
            </a:r>
            <a:r>
              <a:rPr lang="en-US" sz="1200" kern="1200" baseline="0" dirty="0" err="1">
                <a:solidFill>
                  <a:schemeClr val="tx1"/>
                </a:solidFill>
                <a:effectLst/>
                <a:latin typeface="+mn-lt"/>
                <a:ea typeface="+mn-ea"/>
                <a:cs typeface="+mn-cs"/>
              </a:rPr>
              <a:t>Fudan</a:t>
            </a:r>
            <a:r>
              <a:rPr lang="en-US" sz="1200" kern="1200" baseline="0" dirty="0">
                <a:solidFill>
                  <a:schemeClr val="tx1"/>
                </a:solidFill>
                <a:effectLst/>
                <a:latin typeface="+mn-lt"/>
                <a:ea typeface="+mn-ea"/>
                <a:cs typeface="+mn-cs"/>
              </a:rPr>
              <a:t> credits to transfer to MSU.</a:t>
            </a: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7</a:t>
            </a:fld>
            <a:endParaRPr lang="en-US"/>
          </a:p>
        </p:txBody>
      </p:sp>
    </p:spTree>
    <p:extLst>
      <p:ext uri="{BB962C8B-B14F-4D97-AF65-F5344CB8AC3E}">
        <p14:creationId xmlns:p14="http://schemas.microsoft.com/office/powerpoint/2010/main" val="359008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Again, these are examples of the courses available at </a:t>
            </a:r>
            <a:r>
              <a:rPr lang="en-US" baseline="0" dirty="0" err="1"/>
              <a:t>Fudan</a:t>
            </a:r>
            <a:r>
              <a:rPr lang="en-US" baseline="0" dirty="0"/>
              <a:t>. They are not automatically approved for MSU credit transfer. Again, you must seek approval from your academic advisers, and keep in mind that the majority of your course load will likely consist of MSU online courses.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8</a:t>
            </a:fld>
            <a:endParaRPr lang="en-US"/>
          </a:p>
        </p:txBody>
      </p:sp>
    </p:spTree>
    <p:extLst>
      <p:ext uri="{BB962C8B-B14F-4D97-AF65-F5344CB8AC3E}">
        <p14:creationId xmlns:p14="http://schemas.microsoft.com/office/powerpoint/2010/main" val="132195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a:t>
            </a:r>
            <a:r>
              <a:rPr lang="en-US" baseline="0" dirty="0"/>
              <a:t> has </a:t>
            </a:r>
            <a:r>
              <a:rPr lang="en-US" baseline="0"/>
              <a:t>a dedicated </a:t>
            </a:r>
            <a:r>
              <a:rPr lang="en-US" baseline="0" dirty="0"/>
              <a:t>team of staff who are developing an exciting first college semester experience for students who participate in the New Student program at </a:t>
            </a:r>
            <a:r>
              <a:rPr lang="en-US" baseline="0" dirty="0" err="1"/>
              <a:t>Fudan</a:t>
            </a:r>
            <a:r>
              <a:rPr lang="en-US" baseline="0" dirty="0"/>
              <a:t>. This student success team will stay in touch virtually with new students in Shanghai from the East Lansing campus throughout the semester, to be sure that you feel supported and have access to the resources you need. During the semester, you will benefit from the East Lansing team as well as the on-site TEAN staff. Engagement with MSU alumni who live in the Shanghai area as well as presentations from local industry professionals will be organized to enrich your New Spartan experience, and you will be connected to MSU student clubs and organizations. Finally, a Transition to Campus Team will prepare you for your move to East Lansing when the time comes and ensure that you feel prepared for new challenges. </a:t>
            </a:r>
            <a:endParaRPr lang="en-US" dirty="0"/>
          </a:p>
          <a:p>
            <a:endParaRPr lang="en-US" dirty="0"/>
          </a:p>
        </p:txBody>
      </p:sp>
      <p:sp>
        <p:nvSpPr>
          <p:cNvPr id="4" name="Slide Number Placeholder 3"/>
          <p:cNvSpPr>
            <a:spLocks noGrp="1"/>
          </p:cNvSpPr>
          <p:nvPr>
            <p:ph type="sldNum" sz="quarter" idx="5"/>
          </p:nvPr>
        </p:nvSpPr>
        <p:spPr/>
        <p:txBody>
          <a:bodyPr/>
          <a:lstStyle/>
          <a:p>
            <a:fld id="{E1D58767-4A3A-F44E-BE62-465B1B000861}" type="slidenum">
              <a:rPr lang="en-US" smtClean="0"/>
              <a:t>9</a:t>
            </a:fld>
            <a:endParaRPr lang="en-US"/>
          </a:p>
        </p:txBody>
      </p:sp>
    </p:spTree>
    <p:extLst>
      <p:ext uri="{BB962C8B-B14F-4D97-AF65-F5344CB8AC3E}">
        <p14:creationId xmlns:p14="http://schemas.microsoft.com/office/powerpoint/2010/main" val="1508399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422" y="1290132"/>
            <a:ext cx="10298243" cy="2387600"/>
          </a:xfrm>
        </p:spPr>
        <p:txBody>
          <a:bodyPr anchor="b">
            <a:normAutofit/>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19422" y="3994266"/>
            <a:ext cx="10298243" cy="1182905"/>
          </a:xfrm>
        </p:spPr>
        <p:txBody>
          <a:bodyPr/>
          <a:lstStyle>
            <a:lvl1pPr marL="0" indent="0" algn="l">
              <a:buNone/>
              <a:defRPr sz="2400" b="1" i="0">
                <a:solidFill>
                  <a:schemeClr val="tx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7381725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025" y="365125"/>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15025" y="1825625"/>
            <a:ext cx="10515600" cy="431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DAED9E3-35B3-6241-9FDD-97B4C00A13BE}"/>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7" name="Footer Placeholder 4">
            <a:extLst>
              <a:ext uri="{FF2B5EF4-FFF2-40B4-BE49-F238E27FC236}">
                <a16:creationId xmlns:a16="http://schemas.microsoft.com/office/drawing/2014/main" id="{87D3B913-6BAB-784A-92C6-9E28D6E44E91}"/>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31838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365125"/>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102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E86CD0FC-FED5-7342-A65B-8E436F89C0B1}"/>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8" name="Footer Placeholder 4">
            <a:extLst>
              <a:ext uri="{FF2B5EF4-FFF2-40B4-BE49-F238E27FC236}">
                <a16:creationId xmlns:a16="http://schemas.microsoft.com/office/drawing/2014/main" id="{B4A5BAE0-2677-C641-8709-A1557E24D9F6}"/>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162363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812"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2813" y="1681163"/>
            <a:ext cx="5157787"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622813"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55225" y="1681163"/>
            <a:ext cx="5183188" cy="823912"/>
          </a:xfrm>
        </p:spPr>
        <p:txBody>
          <a:bodyPr anchor="b">
            <a:normAutofit/>
          </a:bodyPr>
          <a:lstStyle>
            <a:lvl1pPr marL="0" indent="0">
              <a:buNone/>
              <a:defRPr sz="2800" b="0">
                <a:solidFill>
                  <a:schemeClr val="accent6"/>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5955225"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CE59143F-DD58-B742-B1F2-D3E02E9F7841}"/>
              </a:ext>
            </a:extLst>
          </p:cNvPr>
          <p:cNvSpPr>
            <a:spLocks noGrp="1"/>
          </p:cNvSpPr>
          <p:nvPr>
            <p:ph type="sldNum" sz="quarter" idx="10"/>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10" name="Footer Placeholder 4">
            <a:extLst>
              <a:ext uri="{FF2B5EF4-FFF2-40B4-BE49-F238E27FC236}">
                <a16:creationId xmlns:a16="http://schemas.microsoft.com/office/drawing/2014/main" id="{E14808BF-5F0E-3C43-A0FE-9A6D9698728E}"/>
              </a:ext>
            </a:extLst>
          </p:cNvPr>
          <p:cNvSpPr>
            <a:spLocks noGrp="1"/>
          </p:cNvSpPr>
          <p:nvPr>
            <p:ph type="ftr" sz="quarter" idx="11"/>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264209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9010" y="365125"/>
            <a:ext cx="10515600" cy="1325563"/>
          </a:xfrm>
        </p:spPr>
        <p:txBody>
          <a:bodyPr/>
          <a:lstStyle/>
          <a:p>
            <a:r>
              <a:rPr lang="en-US" dirty="0"/>
              <a:t>Click to edit Master title style</a:t>
            </a:r>
          </a:p>
        </p:txBody>
      </p:sp>
      <p:sp>
        <p:nvSpPr>
          <p:cNvPr id="5" name="Slide Number Placeholder 5">
            <a:extLst>
              <a:ext uri="{FF2B5EF4-FFF2-40B4-BE49-F238E27FC236}">
                <a16:creationId xmlns:a16="http://schemas.microsoft.com/office/drawing/2014/main" id="{94B32503-6282-AB4B-A01C-BD08B6A38EBC}"/>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6" name="Footer Placeholder 4">
            <a:extLst>
              <a:ext uri="{FF2B5EF4-FFF2-40B4-BE49-F238E27FC236}">
                <a16:creationId xmlns:a16="http://schemas.microsoft.com/office/drawing/2014/main" id="{740715EF-E655-504F-9490-E6B04D601994}"/>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370186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314"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7314"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1BE87993-3FFD-C54D-B691-34773811676D}"/>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10" name="Footer Placeholder 4">
            <a:extLst>
              <a:ext uri="{FF2B5EF4-FFF2-40B4-BE49-F238E27FC236}">
                <a16:creationId xmlns:a16="http://schemas.microsoft.com/office/drawing/2014/main" id="{4A929C8E-7AEE-F244-B14D-4F2AA004E552}"/>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413766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812"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2812"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5">
            <a:extLst>
              <a:ext uri="{FF2B5EF4-FFF2-40B4-BE49-F238E27FC236}">
                <a16:creationId xmlns:a16="http://schemas.microsoft.com/office/drawing/2014/main" id="{CFAFBFAD-DE14-444B-BEA9-7B2BA262761D}"/>
              </a:ext>
            </a:extLst>
          </p:cNvPr>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8" name="Footer Placeholder 4">
            <a:extLst>
              <a:ext uri="{FF2B5EF4-FFF2-40B4-BE49-F238E27FC236}">
                <a16:creationId xmlns:a16="http://schemas.microsoft.com/office/drawing/2014/main" id="{5F7841AD-C647-3843-B2E9-3ADE6572F050}"/>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spTree>
    <p:extLst>
      <p:ext uri="{BB962C8B-B14F-4D97-AF65-F5344CB8AC3E}">
        <p14:creationId xmlns:p14="http://schemas.microsoft.com/office/powerpoint/2010/main" val="607827028"/>
      </p:ext>
    </p:extLst>
  </p:cSld>
  <p:clrMapOvr>
    <a:masterClrMapping/>
  </p:clrMapOvr>
  <p:extLst>
    <p:ext uri="{DCECCB84-F9BA-43D5-87BE-67443E8EF086}">
      <p15:sldGuideLst xmlns:p15="http://schemas.microsoft.com/office/powerpoint/2012/main">
        <p15:guide id="1" orient="horz" pos="2064"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403E-6E12-5E4D-8B90-C98FDE3131EE}"/>
              </a:ext>
            </a:extLst>
          </p:cNvPr>
          <p:cNvSpPr>
            <a:spLocks noGrp="1"/>
          </p:cNvSpPr>
          <p:nvPr>
            <p:ph type="title"/>
          </p:nvPr>
        </p:nvSpPr>
        <p:spPr>
          <a:xfrm>
            <a:off x="838200" y="2437765"/>
            <a:ext cx="10515600" cy="1325563"/>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6956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558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724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43586" y="6448178"/>
            <a:ext cx="2743200" cy="365125"/>
          </a:xfrm>
          <a:prstGeom prst="rect">
            <a:avLst/>
          </a:prstGeom>
        </p:spPr>
        <p:txBody>
          <a:bodyPr vert="horz" lIns="91440" tIns="45720" rIns="91440" bIns="45720" rtlCol="0" anchor="ctr"/>
          <a:lstStyle>
            <a:lvl1pPr algn="r">
              <a:defRPr sz="1200" b="1" i="0">
                <a:solidFill>
                  <a:schemeClr val="bg2"/>
                </a:solidFill>
                <a:latin typeface="Arial" panose="020B0604020202020204" pitchFamily="34" charset="0"/>
                <a:cs typeface="Arial" panose="020B0604020202020204" pitchFamily="34" charset="0"/>
              </a:defRPr>
            </a:lvl1pPr>
          </a:lstStyle>
          <a:p>
            <a:fld id="{5FB001E7-E612-6D48-B09D-47826128A098}" type="slidenum">
              <a:rPr lang="en-US" smtClean="0"/>
              <a:pPr/>
              <a:t>‹#›</a:t>
            </a:fld>
            <a:endParaRPr lang="en-US" dirty="0"/>
          </a:p>
        </p:txBody>
      </p:sp>
      <p:sp>
        <p:nvSpPr>
          <p:cNvPr id="5" name="Footer Placeholder 4">
            <a:extLst>
              <a:ext uri="{FF2B5EF4-FFF2-40B4-BE49-F238E27FC236}">
                <a16:creationId xmlns:a16="http://schemas.microsoft.com/office/drawing/2014/main" id="{B02C2463-6F34-2342-9FE4-31D5B144F9B5}"/>
              </a:ext>
            </a:extLst>
          </p:cNvPr>
          <p:cNvSpPr>
            <a:spLocks noGrp="1"/>
          </p:cNvSpPr>
          <p:nvPr>
            <p:ph type="ftr" sz="quarter" idx="3"/>
          </p:nvPr>
        </p:nvSpPr>
        <p:spPr>
          <a:xfrm>
            <a:off x="691833" y="6448177"/>
            <a:ext cx="4114800" cy="365125"/>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r>
              <a:rPr lang="en-US" dirty="0"/>
              <a:t>International @ MSU</a:t>
            </a:r>
          </a:p>
        </p:txBody>
      </p:sp>
      <p:pic>
        <p:nvPicPr>
          <p:cNvPr id="7" name="Picture 6">
            <a:extLst>
              <a:ext uri="{FF2B5EF4-FFF2-40B4-BE49-F238E27FC236}">
                <a16:creationId xmlns:a16="http://schemas.microsoft.com/office/drawing/2014/main" id="{80BDE8B5-EF68-5943-BF80-5253DEC7639F}"/>
              </a:ext>
            </a:extLst>
          </p:cNvPr>
          <p:cNvPicPr>
            <a:picLocks noChangeAspect="1"/>
          </p:cNvPicPr>
          <p:nvPr userDrawn="1"/>
        </p:nvPicPr>
        <p:blipFill>
          <a:blip r:embed="rId12"/>
          <a:stretch>
            <a:fillRect/>
          </a:stretch>
        </p:blipFill>
        <p:spPr>
          <a:xfrm>
            <a:off x="11635633" y="6493643"/>
            <a:ext cx="239042" cy="275818"/>
          </a:xfrm>
          <a:prstGeom prst="rect">
            <a:avLst/>
          </a:prstGeom>
        </p:spPr>
      </p:pic>
    </p:spTree>
    <p:extLst>
      <p:ext uri="{BB962C8B-B14F-4D97-AF65-F5344CB8AC3E}">
        <p14:creationId xmlns:p14="http://schemas.microsoft.com/office/powerpoint/2010/main" val="2753583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2" r:id="rId6"/>
    <p:sldLayoutId id="2147483693" r:id="rId7"/>
    <p:sldLayoutId id="2147483694" r:id="rId8"/>
    <p:sldLayoutId id="2147483695" r:id="rId9"/>
  </p:sldLayoutIdLst>
  <p:hf hdr="0" dt="0"/>
  <p:txStyles>
    <p:titleStyle>
      <a:lvl1pPr algn="l" defTabSz="914377"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accent6"/>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accent3">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accent3">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bartziso@msu.ed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40E7-7DA4-FD40-A080-BC90B8156BD3}"/>
              </a:ext>
            </a:extLst>
          </p:cNvPr>
          <p:cNvSpPr>
            <a:spLocks noGrp="1"/>
          </p:cNvSpPr>
          <p:nvPr>
            <p:ph type="ctrTitle"/>
          </p:nvPr>
        </p:nvSpPr>
        <p:spPr>
          <a:xfrm>
            <a:off x="619422" y="2152170"/>
            <a:ext cx="10632778" cy="1071692"/>
          </a:xfrm>
        </p:spPr>
        <p:txBody>
          <a:bodyPr>
            <a:normAutofit fontScale="90000"/>
          </a:bodyPr>
          <a:lstStyle/>
          <a:p>
            <a:r>
              <a:rPr lang="en-US" sz="6000" dirty="0"/>
              <a:t>China-Based Semester Programs </a:t>
            </a:r>
          </a:p>
        </p:txBody>
      </p:sp>
      <p:sp>
        <p:nvSpPr>
          <p:cNvPr id="3" name="Subtitle 2">
            <a:extLst>
              <a:ext uri="{FF2B5EF4-FFF2-40B4-BE49-F238E27FC236}">
                <a16:creationId xmlns:a16="http://schemas.microsoft.com/office/drawing/2014/main" id="{C4FC7AE6-D594-8944-B260-232CC0C40857}"/>
              </a:ext>
            </a:extLst>
          </p:cNvPr>
          <p:cNvSpPr>
            <a:spLocks noGrp="1"/>
          </p:cNvSpPr>
          <p:nvPr>
            <p:ph type="subTitle" idx="1"/>
          </p:nvPr>
        </p:nvSpPr>
        <p:spPr>
          <a:xfrm>
            <a:off x="619422" y="3218704"/>
            <a:ext cx="11039177" cy="298753"/>
          </a:xfrm>
        </p:spPr>
        <p:txBody>
          <a:bodyPr>
            <a:noAutofit/>
          </a:bodyPr>
          <a:lstStyle/>
          <a:p>
            <a:endParaRPr lang="en-US" b="0" dirty="0"/>
          </a:p>
          <a:p>
            <a:r>
              <a:rPr lang="en-US" b="0" dirty="0"/>
              <a:t>Opal </a:t>
            </a:r>
            <a:r>
              <a:rPr lang="en-US" b="0" dirty="0" err="1"/>
              <a:t>Leeman</a:t>
            </a:r>
            <a:r>
              <a:rPr lang="en-US" b="0" dirty="0"/>
              <a:t> Bartzis, </a:t>
            </a:r>
            <a:r>
              <a:rPr lang="en-US" b="0" dirty="0" err="1"/>
              <a:t>Ed.D</a:t>
            </a:r>
            <a:r>
              <a:rPr lang="en-US" b="0" dirty="0"/>
              <a:t>. </a:t>
            </a:r>
          </a:p>
          <a:p>
            <a:r>
              <a:rPr lang="en-US" b="0" dirty="0"/>
              <a:t>Executive Director of Education Abroad</a:t>
            </a:r>
          </a:p>
          <a:p>
            <a:r>
              <a:rPr lang="en-US" b="0" dirty="0"/>
              <a:t>Michigan State University</a:t>
            </a:r>
          </a:p>
        </p:txBody>
      </p:sp>
    </p:spTree>
    <p:extLst>
      <p:ext uri="{BB962C8B-B14F-4D97-AF65-F5344CB8AC3E}">
        <p14:creationId xmlns:p14="http://schemas.microsoft.com/office/powerpoint/2010/main" val="13388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5727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Housing</a:t>
            </a:r>
          </a:p>
        </p:txBody>
      </p:sp>
      <p:sp>
        <p:nvSpPr>
          <p:cNvPr id="40" name="TextBox 39">
            <a:extLst>
              <a:ext uri="{FF2B5EF4-FFF2-40B4-BE49-F238E27FC236}">
                <a16:creationId xmlns:a16="http://schemas.microsoft.com/office/drawing/2014/main" id="{64F3B3C0-FCC5-E544-9737-810A285CF78B}"/>
              </a:ext>
            </a:extLst>
          </p:cNvPr>
          <p:cNvSpPr txBox="1"/>
          <p:nvPr/>
        </p:nvSpPr>
        <p:spPr>
          <a:xfrm>
            <a:off x="511629" y="1321983"/>
            <a:ext cx="10858108" cy="4647426"/>
          </a:xfrm>
          <a:prstGeom prst="rect">
            <a:avLst/>
          </a:prstGeom>
          <a:noFill/>
        </p:spPr>
        <p:txBody>
          <a:bodyPr wrap="square" rtlCol="0">
            <a:spAutoFit/>
          </a:bodyPr>
          <a:lstStyle/>
          <a:p>
            <a:pPr>
              <a:spcBef>
                <a:spcPts val="600"/>
              </a:spcBef>
              <a:spcAft>
                <a:spcPts val="600"/>
              </a:spcAft>
            </a:pPr>
            <a:r>
              <a:rPr lang="en-US" sz="2400" dirty="0"/>
              <a:t>Housing is available and optional</a:t>
            </a:r>
          </a:p>
          <a:p>
            <a:pPr>
              <a:spcBef>
                <a:spcPts val="600"/>
              </a:spcBef>
              <a:spcAft>
                <a:spcPts val="600"/>
              </a:spcAft>
            </a:pPr>
            <a:r>
              <a:rPr lang="en-US" sz="2400" dirty="0"/>
              <a:t>Pay directly to NAU or </a:t>
            </a:r>
            <a:r>
              <a:rPr lang="en-US" sz="2400" dirty="0" err="1"/>
              <a:t>Fudan</a:t>
            </a:r>
            <a:r>
              <a:rPr lang="en-US" sz="2400" dirty="0"/>
              <a:t>/TEAN</a:t>
            </a:r>
          </a:p>
          <a:p>
            <a:pPr>
              <a:spcBef>
                <a:spcPts val="600"/>
              </a:spcBef>
              <a:spcAft>
                <a:spcPts val="600"/>
              </a:spcAft>
            </a:pPr>
            <a:r>
              <a:rPr lang="en-US" sz="2400" b="1" dirty="0"/>
              <a:t>NAU: </a:t>
            </a:r>
          </a:p>
          <a:p>
            <a:pPr marL="342900" indent="-342900">
              <a:spcBef>
                <a:spcPts val="600"/>
              </a:spcBef>
              <a:spcAft>
                <a:spcPts val="600"/>
              </a:spcAft>
              <a:buFont typeface="Arial" panose="020B0604020202020204" pitchFamily="34" charset="0"/>
              <a:buChar char="•"/>
            </a:pPr>
            <a:r>
              <a:rPr lang="en-US" sz="2400" dirty="0"/>
              <a:t>Student hotel with single rooms</a:t>
            </a:r>
          </a:p>
          <a:p>
            <a:pPr marL="342900" indent="-342900">
              <a:spcBef>
                <a:spcPts val="600"/>
              </a:spcBef>
              <a:spcAft>
                <a:spcPts val="600"/>
              </a:spcAft>
              <a:buFont typeface="Arial" panose="020B0604020202020204" pitchFamily="34" charset="0"/>
              <a:buChar char="•"/>
            </a:pPr>
            <a:r>
              <a:rPr lang="en-US" sz="2400" dirty="0"/>
              <a:t>On campus </a:t>
            </a:r>
          </a:p>
          <a:p>
            <a:pPr marL="342900" indent="-342900">
              <a:spcBef>
                <a:spcPts val="600"/>
              </a:spcBef>
              <a:spcAft>
                <a:spcPts val="600"/>
              </a:spcAft>
              <a:buFont typeface="Arial" panose="020B0604020202020204" pitchFamily="34" charset="0"/>
              <a:buChar char="•"/>
            </a:pPr>
            <a:r>
              <a:rPr lang="en-US" sz="2400" dirty="0"/>
              <a:t>Daily breakfast included</a:t>
            </a:r>
          </a:p>
          <a:p>
            <a:pPr>
              <a:spcBef>
                <a:spcPts val="600"/>
              </a:spcBef>
              <a:spcAft>
                <a:spcPts val="600"/>
              </a:spcAft>
            </a:pPr>
            <a:r>
              <a:rPr lang="en-US" sz="2400" b="1" dirty="0" err="1"/>
              <a:t>Fudan</a:t>
            </a:r>
            <a:r>
              <a:rPr lang="en-US" sz="2400" b="1" dirty="0"/>
              <a:t>:</a:t>
            </a:r>
          </a:p>
          <a:p>
            <a:pPr marL="342900" indent="-342900">
              <a:spcBef>
                <a:spcPts val="600"/>
              </a:spcBef>
              <a:spcAft>
                <a:spcPts val="600"/>
              </a:spcAft>
              <a:buFont typeface="Arial" panose="020B0604020202020204" pitchFamily="34" charset="0"/>
              <a:buChar char="•"/>
            </a:pPr>
            <a:r>
              <a:rPr lang="en-US" sz="2400" dirty="0"/>
              <a:t>Student housing unit with single rooms and kitchenettes</a:t>
            </a:r>
          </a:p>
          <a:p>
            <a:pPr marL="342900" indent="-342900">
              <a:spcBef>
                <a:spcPts val="600"/>
              </a:spcBef>
              <a:spcAft>
                <a:spcPts val="600"/>
              </a:spcAft>
              <a:buFont typeface="Arial" panose="020B0604020202020204" pitchFamily="34" charset="0"/>
              <a:buChar char="•"/>
            </a:pPr>
            <a:r>
              <a:rPr lang="en-US" sz="2400" dirty="0"/>
              <a:t>Six metro stops away, southeast of the </a:t>
            </a:r>
            <a:r>
              <a:rPr lang="en-US" sz="2400" dirty="0" err="1"/>
              <a:t>Fudan</a:t>
            </a:r>
            <a:r>
              <a:rPr lang="en-US" sz="2400" dirty="0"/>
              <a:t> campus</a:t>
            </a:r>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10</a:t>
            </a:fld>
            <a:endParaRPr lang="en-US" dirty="0"/>
          </a:p>
        </p:txBody>
      </p:sp>
    </p:spTree>
    <p:extLst>
      <p:ext uri="{BB962C8B-B14F-4D97-AF65-F5344CB8AC3E}">
        <p14:creationId xmlns:p14="http://schemas.microsoft.com/office/powerpoint/2010/main" val="298278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5727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Costs</a:t>
            </a:r>
          </a:p>
        </p:txBody>
      </p:sp>
      <p:sp>
        <p:nvSpPr>
          <p:cNvPr id="40" name="TextBox 39">
            <a:extLst>
              <a:ext uri="{FF2B5EF4-FFF2-40B4-BE49-F238E27FC236}">
                <a16:creationId xmlns:a16="http://schemas.microsoft.com/office/drawing/2014/main" id="{64F3B3C0-FCC5-E544-9737-810A285CF78B}"/>
              </a:ext>
            </a:extLst>
          </p:cNvPr>
          <p:cNvSpPr txBox="1"/>
          <p:nvPr/>
        </p:nvSpPr>
        <p:spPr>
          <a:xfrm>
            <a:off x="511629" y="1374851"/>
            <a:ext cx="10858108" cy="470898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Programs include full-time enrollment for 12-18 MSU credits</a:t>
            </a:r>
          </a:p>
          <a:p>
            <a:pPr marL="342900" indent="-342900">
              <a:spcBef>
                <a:spcPts val="600"/>
              </a:spcBef>
              <a:spcAft>
                <a:spcPts val="600"/>
              </a:spcAft>
              <a:buFont typeface="Arial" panose="020B0604020202020204" pitchFamily="34" charset="0"/>
              <a:buChar char="•"/>
            </a:pPr>
            <a:r>
              <a:rPr lang="en-US" sz="2400" dirty="0"/>
              <a:t>Students pay regular full-time international student tuition rate</a:t>
            </a:r>
          </a:p>
          <a:p>
            <a:pPr marL="342900" indent="-342900">
              <a:spcBef>
                <a:spcPts val="600"/>
              </a:spcBef>
              <a:spcAft>
                <a:spcPts val="600"/>
              </a:spcAft>
              <a:buFont typeface="Arial" panose="020B0604020202020204" pitchFamily="34" charset="0"/>
              <a:buChar char="•"/>
            </a:pPr>
            <a:r>
              <a:rPr lang="en-US" sz="2400" dirty="0"/>
              <a:t>Ignore any fee information that you may see on NAU, </a:t>
            </a:r>
            <a:r>
              <a:rPr lang="en-US" sz="2400" dirty="0" err="1"/>
              <a:t>Fudan</a:t>
            </a:r>
            <a:r>
              <a:rPr lang="en-US" sz="2400" dirty="0"/>
              <a:t> or TEAN web sites</a:t>
            </a:r>
          </a:p>
          <a:p>
            <a:pPr marL="342900" indent="-342900">
              <a:spcBef>
                <a:spcPts val="600"/>
              </a:spcBef>
              <a:spcAft>
                <a:spcPts val="600"/>
              </a:spcAft>
              <a:buFont typeface="Arial" panose="020B0604020202020204" pitchFamily="34" charset="0"/>
              <a:buChar char="•"/>
            </a:pPr>
            <a:r>
              <a:rPr lang="en-US" sz="2400" dirty="0"/>
              <a:t>Students who opt for program housing will pay directly to NAU or to </a:t>
            </a:r>
            <a:r>
              <a:rPr lang="en-US" sz="2400" dirty="0" err="1"/>
              <a:t>Fudan</a:t>
            </a:r>
            <a:r>
              <a:rPr lang="en-US" sz="2400" dirty="0"/>
              <a:t>/TEAN</a:t>
            </a:r>
          </a:p>
          <a:p>
            <a:pPr marL="342900" indent="-342900">
              <a:spcBef>
                <a:spcPts val="600"/>
              </a:spcBef>
              <a:spcAft>
                <a:spcPts val="600"/>
              </a:spcAft>
              <a:buFont typeface="Arial" panose="020B0604020202020204" pitchFamily="34" charset="0"/>
              <a:buChar char="•"/>
            </a:pPr>
            <a:r>
              <a:rPr lang="en-US" sz="2400" dirty="0"/>
              <a:t>At </a:t>
            </a:r>
            <a:r>
              <a:rPr lang="en-US" sz="2400" dirty="0" err="1"/>
              <a:t>Fudan</a:t>
            </a:r>
            <a:r>
              <a:rPr lang="en-US" sz="2400" dirty="0"/>
              <a:t>, commuting costs and meals should be included in personal budgets</a:t>
            </a:r>
          </a:p>
          <a:p>
            <a:pPr marL="342900" indent="-342900">
              <a:spcBef>
                <a:spcPts val="600"/>
              </a:spcBef>
              <a:spcAft>
                <a:spcPts val="600"/>
              </a:spcAft>
              <a:buFont typeface="Arial" panose="020B0604020202020204" pitchFamily="34" charset="0"/>
              <a:buChar char="•"/>
            </a:pPr>
            <a:r>
              <a:rPr lang="en-US" sz="2400" dirty="0"/>
              <a:t>Personal health insurance within China through January 1, 2021 is required and not covered by MSU. Apply for an exemption from the mandatory MSU student health insurance plan (SHIP) by </a:t>
            </a:r>
            <a:r>
              <a:rPr lang="en-US" sz="2400" dirty="0" err="1"/>
              <a:t>Septebmer</a:t>
            </a:r>
            <a:r>
              <a:rPr lang="en-US" sz="2400" dirty="0"/>
              <a:t> 30 through </a:t>
            </a:r>
            <a:r>
              <a:rPr lang="en-US" sz="2400" dirty="0" err="1"/>
              <a:t>MyOISS</a:t>
            </a:r>
            <a:r>
              <a:rPr lang="en-US" sz="2400" dirty="0"/>
              <a:t>. Direct questions to ihealth@msu.edu.</a:t>
            </a:r>
          </a:p>
          <a:p>
            <a:pPr>
              <a:spcBef>
                <a:spcPts val="600"/>
              </a:spcBef>
              <a:spcAft>
                <a:spcPts val="600"/>
              </a:spcAft>
            </a:pPr>
            <a:endParaRPr lang="en-US" sz="2400" dirty="0"/>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11</a:t>
            </a:fld>
            <a:endParaRPr lang="en-US" dirty="0"/>
          </a:p>
        </p:txBody>
      </p:sp>
    </p:spTree>
    <p:extLst>
      <p:ext uri="{BB962C8B-B14F-4D97-AF65-F5344CB8AC3E}">
        <p14:creationId xmlns:p14="http://schemas.microsoft.com/office/powerpoint/2010/main" val="25988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5727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Application Process</a:t>
            </a:r>
          </a:p>
        </p:txBody>
      </p:sp>
      <p:sp>
        <p:nvSpPr>
          <p:cNvPr id="40" name="TextBox 39">
            <a:extLst>
              <a:ext uri="{FF2B5EF4-FFF2-40B4-BE49-F238E27FC236}">
                <a16:creationId xmlns:a16="http://schemas.microsoft.com/office/drawing/2014/main" id="{64F3B3C0-FCC5-E544-9737-810A285CF78B}"/>
              </a:ext>
            </a:extLst>
          </p:cNvPr>
          <p:cNvSpPr txBox="1"/>
          <p:nvPr/>
        </p:nvSpPr>
        <p:spPr>
          <a:xfrm>
            <a:off x="511629" y="1283883"/>
            <a:ext cx="10858108" cy="455509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Notify me of your interest in the program by August 10. Email </a:t>
            </a:r>
            <a:r>
              <a:rPr lang="en-US" sz="2400" dirty="0">
                <a:hlinkClick r:id="rId3"/>
              </a:rPr>
              <a:t>bartziso@msu.edu</a:t>
            </a:r>
            <a:r>
              <a:rPr lang="en-US" sz="2400" dirty="0"/>
              <a:t> with your preferred program.</a:t>
            </a:r>
          </a:p>
          <a:p>
            <a:pPr marL="342900" indent="-342900">
              <a:spcBef>
                <a:spcPts val="600"/>
              </a:spcBef>
              <a:spcAft>
                <a:spcPts val="600"/>
              </a:spcAft>
              <a:buFont typeface="Arial" panose="020B0604020202020204" pitchFamily="34" charset="0"/>
              <a:buChar char="•"/>
            </a:pPr>
            <a:r>
              <a:rPr lang="en-US" sz="2400" dirty="0"/>
              <a:t>NAU students will receive instructions from program coordinator Natalie Hart. </a:t>
            </a:r>
          </a:p>
          <a:p>
            <a:pPr marL="342900" indent="-342900">
              <a:spcBef>
                <a:spcPts val="600"/>
              </a:spcBef>
              <a:spcAft>
                <a:spcPts val="600"/>
              </a:spcAft>
              <a:buFont typeface="Arial" panose="020B0604020202020204" pitchFamily="34" charset="0"/>
              <a:buChar char="•"/>
            </a:pPr>
            <a:r>
              <a:rPr lang="en-US" sz="2400" dirty="0" err="1"/>
              <a:t>Fudan</a:t>
            </a:r>
            <a:r>
              <a:rPr lang="en-US" sz="2400" dirty="0"/>
              <a:t> students will receive instructions from program coordinator Sandy Tupper.</a:t>
            </a:r>
          </a:p>
          <a:p>
            <a:pPr marL="342900" indent="-342900">
              <a:spcBef>
                <a:spcPts val="600"/>
              </a:spcBef>
              <a:spcAft>
                <a:spcPts val="600"/>
              </a:spcAft>
              <a:buFont typeface="Arial" panose="020B0604020202020204" pitchFamily="34" charset="0"/>
              <a:buChar char="•"/>
            </a:pPr>
            <a:r>
              <a:rPr lang="en-US" sz="2400" dirty="0"/>
              <a:t>Begin contacting your academic advisers for course approvals when directed to do so by Natalie or Sandy. Maintain your current enrollment in MSU courses. </a:t>
            </a:r>
          </a:p>
          <a:p>
            <a:pPr marL="342900" indent="-342900">
              <a:spcBef>
                <a:spcPts val="600"/>
              </a:spcBef>
              <a:spcAft>
                <a:spcPts val="600"/>
              </a:spcAft>
              <a:buFont typeface="Arial" panose="020B0604020202020204" pitchFamily="34" charset="0"/>
              <a:buChar char="•"/>
            </a:pPr>
            <a:r>
              <a:rPr lang="en-US" sz="2400" dirty="0"/>
              <a:t>When directed, you will complete an online application with the Office for Education Abroad, which includes a $100 application fee and, if offered a space, a $200 acceptance fee. </a:t>
            </a:r>
          </a:p>
          <a:p>
            <a:pPr marL="342900" indent="-342900">
              <a:spcBef>
                <a:spcPts val="600"/>
              </a:spcBef>
              <a:spcAft>
                <a:spcPts val="600"/>
              </a:spcAft>
              <a:buFont typeface="Arial" panose="020B0604020202020204" pitchFamily="34" charset="0"/>
              <a:buChar char="•"/>
            </a:pPr>
            <a:r>
              <a:rPr lang="en-US" sz="2400" dirty="0"/>
              <a:t>A signed statement of responsibility will be required for your participation. </a:t>
            </a:r>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12</a:t>
            </a:fld>
            <a:endParaRPr lang="en-US" dirty="0"/>
          </a:p>
        </p:txBody>
      </p:sp>
    </p:spTree>
    <p:extLst>
      <p:ext uri="{BB962C8B-B14F-4D97-AF65-F5344CB8AC3E}">
        <p14:creationId xmlns:p14="http://schemas.microsoft.com/office/powerpoint/2010/main" val="23070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64498B-1F06-C14F-9145-08C06CC8D57C}"/>
              </a:ext>
            </a:extLst>
          </p:cNvPr>
          <p:cNvSpPr txBox="1"/>
          <p:nvPr/>
        </p:nvSpPr>
        <p:spPr>
          <a:xfrm>
            <a:off x="511629" y="572746"/>
            <a:ext cx="11300143"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Selection Processes</a:t>
            </a:r>
          </a:p>
        </p:txBody>
      </p:sp>
      <p:sp>
        <p:nvSpPr>
          <p:cNvPr id="40" name="TextBox 39">
            <a:extLst>
              <a:ext uri="{FF2B5EF4-FFF2-40B4-BE49-F238E27FC236}">
                <a16:creationId xmlns:a16="http://schemas.microsoft.com/office/drawing/2014/main" id="{64F3B3C0-FCC5-E544-9737-810A285CF78B}"/>
              </a:ext>
            </a:extLst>
          </p:cNvPr>
          <p:cNvSpPr txBox="1"/>
          <p:nvPr/>
        </p:nvSpPr>
        <p:spPr>
          <a:xfrm>
            <a:off x="511629" y="1286788"/>
            <a:ext cx="10858108" cy="518603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800" dirty="0"/>
              <a:t>All programs are based on space availability</a:t>
            </a:r>
          </a:p>
          <a:p>
            <a:pPr marL="342900" indent="-342900">
              <a:spcBef>
                <a:spcPts val="600"/>
              </a:spcBef>
              <a:spcAft>
                <a:spcPts val="600"/>
              </a:spcAft>
              <a:buFont typeface="Arial" panose="020B0604020202020204" pitchFamily="34" charset="0"/>
              <a:buChar char="•"/>
            </a:pPr>
            <a:r>
              <a:rPr lang="en-US" sz="2800" dirty="0"/>
              <a:t>Meet any stated eligibility requirements </a:t>
            </a:r>
          </a:p>
          <a:p>
            <a:pPr marL="342900" indent="-342900">
              <a:spcBef>
                <a:spcPts val="600"/>
              </a:spcBef>
              <a:spcAft>
                <a:spcPts val="600"/>
              </a:spcAft>
              <a:buFont typeface="Arial" panose="020B0604020202020204" pitchFamily="34" charset="0"/>
              <a:buChar char="•"/>
            </a:pPr>
            <a:r>
              <a:rPr lang="en-US" sz="2800" dirty="0"/>
              <a:t>Good academic standing and no disciplinary concerns</a:t>
            </a:r>
          </a:p>
          <a:p>
            <a:pPr marL="342900" indent="-342900">
              <a:spcBef>
                <a:spcPts val="600"/>
              </a:spcBef>
              <a:spcAft>
                <a:spcPts val="600"/>
              </a:spcAft>
              <a:buFont typeface="Arial" panose="020B0604020202020204" pitchFamily="34" charset="0"/>
              <a:buChar char="•"/>
            </a:pPr>
            <a:r>
              <a:rPr lang="en-US" sz="2800" dirty="0"/>
              <a:t>Provisionally or conditionally accepted students do not currently qualify</a:t>
            </a:r>
          </a:p>
          <a:p>
            <a:pPr marL="342900" indent="-342900">
              <a:spcBef>
                <a:spcPts val="600"/>
              </a:spcBef>
              <a:spcAft>
                <a:spcPts val="600"/>
              </a:spcAft>
              <a:buFont typeface="Arial" panose="020B0604020202020204" pitchFamily="34" charset="0"/>
              <a:buChar char="•"/>
            </a:pPr>
            <a:r>
              <a:rPr lang="en-US" sz="2800" dirty="0"/>
              <a:t>Graduate students may apply to NAU only. New students may apply to </a:t>
            </a:r>
            <a:r>
              <a:rPr lang="en-US" sz="2800" dirty="0" err="1"/>
              <a:t>Fudan</a:t>
            </a:r>
            <a:r>
              <a:rPr lang="en-US" sz="2800" dirty="0"/>
              <a:t> only. Continuing students may select NAU or </a:t>
            </a:r>
            <a:r>
              <a:rPr lang="en-US" sz="2800" dirty="0" err="1"/>
              <a:t>Fudan</a:t>
            </a:r>
            <a:r>
              <a:rPr lang="en-US" sz="2800" dirty="0"/>
              <a:t>.</a:t>
            </a:r>
          </a:p>
          <a:p>
            <a:pPr marL="342900" indent="-342900">
              <a:spcBef>
                <a:spcPts val="600"/>
              </a:spcBef>
              <a:spcAft>
                <a:spcPts val="600"/>
              </a:spcAft>
              <a:buFont typeface="Arial" panose="020B0604020202020204" pitchFamily="34" charset="0"/>
              <a:buChar char="•"/>
            </a:pPr>
            <a:r>
              <a:rPr lang="en-US" sz="2800" dirty="0"/>
              <a:t>All immigration questions should be directed to the Office for International Student and Scholar Services (OISS). </a:t>
            </a:r>
          </a:p>
          <a:p>
            <a:pPr marL="342900" indent="-342900">
              <a:buFont typeface="Arial" panose="020B0604020202020204" pitchFamily="34" charset="0"/>
              <a:buChar char="•"/>
            </a:pPr>
            <a:endParaRPr lang="en-US" sz="2400" dirty="0"/>
          </a:p>
        </p:txBody>
      </p:sp>
      <p:sp>
        <p:nvSpPr>
          <p:cNvPr id="2" name="Footer Placeholder 1">
            <a:extLst>
              <a:ext uri="{FF2B5EF4-FFF2-40B4-BE49-F238E27FC236}">
                <a16:creationId xmlns:a16="http://schemas.microsoft.com/office/drawing/2014/main" id="{835A3F98-974D-8B4A-8F45-C1173C006F4B}"/>
              </a:ext>
            </a:extLst>
          </p:cNvPr>
          <p:cNvSpPr>
            <a:spLocks noGrp="1"/>
          </p:cNvSpPr>
          <p:nvPr>
            <p:ph type="ftr" sz="quarter" idx="3"/>
          </p:nvPr>
        </p:nvSpPr>
        <p:spPr>
          <a:xfrm>
            <a:off x="691833" y="6448177"/>
            <a:ext cx="4114800" cy="365125"/>
          </a:xfrm>
        </p:spPr>
        <p:txBody>
          <a:bodyPr/>
          <a:lstStyle/>
          <a:p>
            <a:r>
              <a:rPr lang="en-US"/>
              <a:t>International @ MSU</a:t>
            </a:r>
            <a:endParaRPr lang="en-US" dirty="0"/>
          </a:p>
        </p:txBody>
      </p:sp>
      <p:sp>
        <p:nvSpPr>
          <p:cNvPr id="3" name="Slide Number Placeholder 2">
            <a:extLst>
              <a:ext uri="{FF2B5EF4-FFF2-40B4-BE49-F238E27FC236}">
                <a16:creationId xmlns:a16="http://schemas.microsoft.com/office/drawing/2014/main" id="{1FC72D5F-F848-1E43-8B31-BF41D958E8E3}"/>
              </a:ext>
            </a:extLst>
          </p:cNvPr>
          <p:cNvSpPr>
            <a:spLocks noGrp="1"/>
          </p:cNvSpPr>
          <p:nvPr>
            <p:ph type="sldNum" sz="quarter" idx="4"/>
          </p:nvPr>
        </p:nvSpPr>
        <p:spPr>
          <a:xfrm>
            <a:off x="8626537" y="6448176"/>
            <a:ext cx="2743200" cy="365125"/>
          </a:xfrm>
        </p:spPr>
        <p:txBody>
          <a:bodyPr/>
          <a:lstStyle/>
          <a:p>
            <a:fld id="{5FB001E7-E612-6D48-B09D-47826128A098}" type="slidenum">
              <a:rPr lang="en-US" smtClean="0"/>
              <a:pPr/>
              <a:t>13</a:t>
            </a:fld>
            <a:endParaRPr lang="en-US" dirty="0"/>
          </a:p>
        </p:txBody>
      </p:sp>
    </p:spTree>
    <p:extLst>
      <p:ext uri="{BB962C8B-B14F-4D97-AF65-F5344CB8AC3E}">
        <p14:creationId xmlns:p14="http://schemas.microsoft.com/office/powerpoint/2010/main" val="149295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C660-74A6-FB4B-885F-4C8796E59972}"/>
              </a:ext>
            </a:extLst>
          </p:cNvPr>
          <p:cNvSpPr>
            <a:spLocks noGrp="1"/>
          </p:cNvSpPr>
          <p:nvPr>
            <p:ph type="title"/>
          </p:nvPr>
        </p:nvSpPr>
        <p:spPr>
          <a:xfrm>
            <a:off x="850900" y="2437765"/>
            <a:ext cx="10515600" cy="1325563"/>
          </a:xfrm>
        </p:spPr>
        <p:txBody>
          <a:bodyPr>
            <a:normAutofit fontScale="90000"/>
          </a:bodyPr>
          <a:lstStyle/>
          <a:p>
            <a:r>
              <a:rPr lang="en-US" sz="6700" dirty="0">
                <a:latin typeface="+mn-lt"/>
              </a:rPr>
              <a:t>THANK YOU</a:t>
            </a:r>
            <a:br>
              <a:rPr lang="en-US" sz="4800" dirty="0"/>
            </a:br>
            <a:br>
              <a:rPr lang="en-US" dirty="0">
                <a:latin typeface="+mn-lt"/>
              </a:rPr>
            </a:br>
            <a:r>
              <a:rPr lang="en-US" dirty="0">
                <a:latin typeface="+mn-lt"/>
              </a:rPr>
              <a:t>Opal </a:t>
            </a:r>
            <a:r>
              <a:rPr lang="en-US" dirty="0" err="1">
                <a:latin typeface="+mn-lt"/>
              </a:rPr>
              <a:t>Leeman</a:t>
            </a:r>
            <a:r>
              <a:rPr lang="en-US" dirty="0">
                <a:latin typeface="+mn-lt"/>
              </a:rPr>
              <a:t> Bartzis, </a:t>
            </a:r>
            <a:r>
              <a:rPr lang="en-US" dirty="0" err="1">
                <a:latin typeface="+mn-lt"/>
              </a:rPr>
              <a:t>Ed.D</a:t>
            </a:r>
            <a:r>
              <a:rPr lang="en-US" dirty="0">
                <a:latin typeface="+mn-lt"/>
              </a:rPr>
              <a:t>.</a:t>
            </a:r>
            <a:br>
              <a:rPr lang="en-US" dirty="0">
                <a:latin typeface="+mn-lt"/>
              </a:rPr>
            </a:br>
            <a:r>
              <a:rPr lang="en-US" dirty="0">
                <a:latin typeface="+mn-lt"/>
              </a:rPr>
              <a:t>bartziso@msu.edu</a:t>
            </a:r>
          </a:p>
        </p:txBody>
      </p:sp>
    </p:spTree>
    <p:extLst>
      <p:ext uri="{BB962C8B-B14F-4D97-AF65-F5344CB8AC3E}">
        <p14:creationId xmlns:p14="http://schemas.microsoft.com/office/powerpoint/2010/main" val="373172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659977"/>
            <a:ext cx="6785747" cy="1232324"/>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Nanjing Agricultural University (NAU)</a:t>
            </a:r>
          </a:p>
        </p:txBody>
      </p:sp>
      <p:sp>
        <p:nvSpPr>
          <p:cNvPr id="3" name="TextBox 2"/>
          <p:cNvSpPr txBox="1"/>
          <p:nvPr/>
        </p:nvSpPr>
        <p:spPr>
          <a:xfrm>
            <a:off x="3975100" y="2247900"/>
            <a:ext cx="7962900" cy="3754874"/>
          </a:xfrm>
          <a:prstGeom prst="rect">
            <a:avLst/>
          </a:prstGeom>
          <a:noFill/>
        </p:spPr>
        <p:txBody>
          <a:bodyPr wrap="square" rtlCol="0">
            <a:spAutoFit/>
          </a:bodyPr>
          <a:lstStyle/>
          <a:p>
            <a:r>
              <a:rPr lang="en-US" sz="2800" dirty="0"/>
              <a:t>Program for continuing students who have completed one year of study at MSU.  </a:t>
            </a:r>
          </a:p>
          <a:p>
            <a:endParaRPr lang="en-US" sz="1400" dirty="0"/>
          </a:p>
          <a:p>
            <a:r>
              <a:rPr lang="en-US" sz="2800" dirty="0"/>
              <a:t>Course load:</a:t>
            </a:r>
          </a:p>
          <a:p>
            <a:pPr marL="457200" indent="-457200">
              <a:buFont typeface="Arial" panose="020B0604020202020204" pitchFamily="34" charset="0"/>
              <a:buChar char="•"/>
            </a:pPr>
            <a:r>
              <a:rPr lang="en-US" sz="2800" dirty="0"/>
              <a:t>MSU online courses only</a:t>
            </a:r>
          </a:p>
          <a:p>
            <a:pPr marL="457200" indent="-457200">
              <a:buFont typeface="Arial" panose="020B0604020202020204" pitchFamily="34" charset="0"/>
              <a:buChar char="•"/>
            </a:pPr>
            <a:r>
              <a:rPr lang="en-US" sz="2800" dirty="0"/>
              <a:t>MSU online courses only + NAU in-person courses</a:t>
            </a:r>
          </a:p>
          <a:p>
            <a:endParaRPr lang="en-US" sz="1400" dirty="0"/>
          </a:p>
          <a:p>
            <a:r>
              <a:rPr lang="en-US" sz="2800" dirty="0"/>
              <a:t>No more than a total of 18 MSU credits </a:t>
            </a:r>
          </a:p>
          <a:p>
            <a:endParaRPr lang="en-US" sz="1400" dirty="0"/>
          </a:p>
          <a:p>
            <a:r>
              <a:rPr lang="en-US" sz="2800" dirty="0"/>
              <a:t>Requires flexibility</a:t>
            </a:r>
          </a:p>
        </p:txBody>
      </p:sp>
    </p:spTree>
    <p:extLst>
      <p:ext uri="{BB962C8B-B14F-4D97-AF65-F5344CB8AC3E}">
        <p14:creationId xmlns:p14="http://schemas.microsoft.com/office/powerpoint/2010/main" val="242201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659977"/>
            <a:ext cx="6785747" cy="1232324"/>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a:latin typeface="Arial" panose="020B0604020202020204" pitchFamily="34" charset="0"/>
                <a:cs typeface="Arial" panose="020B0604020202020204" pitchFamily="34" charset="0"/>
              </a:rPr>
              <a:t>Nanjing Agricultural University (NAU)</a:t>
            </a:r>
          </a:p>
        </p:txBody>
      </p:sp>
      <p:sp>
        <p:nvSpPr>
          <p:cNvPr id="3" name="TextBox 2"/>
          <p:cNvSpPr txBox="1"/>
          <p:nvPr/>
        </p:nvSpPr>
        <p:spPr>
          <a:xfrm>
            <a:off x="3975100" y="2247900"/>
            <a:ext cx="7962900" cy="3323987"/>
          </a:xfrm>
          <a:prstGeom prst="rect">
            <a:avLst/>
          </a:prstGeom>
          <a:noFill/>
        </p:spPr>
        <p:txBody>
          <a:bodyPr wrap="square" rtlCol="0">
            <a:spAutoFit/>
          </a:bodyPr>
          <a:lstStyle/>
          <a:p>
            <a:endParaRPr lang="en-US" sz="1400" dirty="0"/>
          </a:p>
          <a:p>
            <a:r>
              <a:rPr lang="en-US" sz="2800" dirty="0"/>
              <a:t>NAU-MSU relationship</a:t>
            </a:r>
          </a:p>
          <a:p>
            <a:endParaRPr lang="en-US" sz="2800" dirty="0"/>
          </a:p>
          <a:p>
            <a:r>
              <a:rPr lang="en-US" sz="2800" dirty="0"/>
              <a:t>Student experience in an academic environment</a:t>
            </a:r>
          </a:p>
          <a:p>
            <a:endParaRPr lang="en-US" sz="2800" dirty="0"/>
          </a:p>
          <a:p>
            <a:r>
              <a:rPr lang="en-US" sz="2800" dirty="0"/>
              <a:t>In-person academic support, cultural seminars and activities, access to university resources </a:t>
            </a:r>
          </a:p>
          <a:p>
            <a:endParaRPr lang="en-US" sz="2800" dirty="0"/>
          </a:p>
        </p:txBody>
      </p:sp>
    </p:spTree>
    <p:extLst>
      <p:ext uri="{BB962C8B-B14F-4D97-AF65-F5344CB8AC3E}">
        <p14:creationId xmlns:p14="http://schemas.microsoft.com/office/powerpoint/2010/main" val="180530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297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t>
            </a:r>
          </a:p>
        </p:txBody>
      </p:sp>
      <p:sp>
        <p:nvSpPr>
          <p:cNvPr id="2" name="TextBox 1"/>
          <p:cNvSpPr txBox="1"/>
          <p:nvPr/>
        </p:nvSpPr>
        <p:spPr>
          <a:xfrm>
            <a:off x="3874818" y="1981200"/>
            <a:ext cx="8152082" cy="3816429"/>
          </a:xfrm>
          <a:prstGeom prst="rect">
            <a:avLst/>
          </a:prstGeom>
          <a:noFill/>
        </p:spPr>
        <p:txBody>
          <a:bodyPr wrap="square" rtlCol="0">
            <a:spAutoFit/>
          </a:bodyPr>
          <a:lstStyle/>
          <a:p>
            <a:r>
              <a:rPr lang="en-US" sz="2800" dirty="0"/>
              <a:t>Program for continuing students who have completed one year of study at MSU</a:t>
            </a:r>
          </a:p>
          <a:p>
            <a:endParaRPr lang="en-US" sz="2800" dirty="0"/>
          </a:p>
          <a:p>
            <a:r>
              <a:rPr lang="en-US" sz="2800" dirty="0"/>
              <a:t>MSU online courses only + </a:t>
            </a:r>
            <a:r>
              <a:rPr lang="en-US" sz="2800" dirty="0" err="1"/>
              <a:t>Fudan</a:t>
            </a:r>
            <a:r>
              <a:rPr lang="en-US" sz="2800" dirty="0"/>
              <a:t> in-person courses</a:t>
            </a:r>
          </a:p>
          <a:p>
            <a:endParaRPr lang="en-US" sz="2800" dirty="0"/>
          </a:p>
          <a:p>
            <a:r>
              <a:rPr lang="en-US" sz="2800" dirty="0"/>
              <a:t>No more than a total of 18 MSU credits</a:t>
            </a:r>
          </a:p>
          <a:p>
            <a:endParaRPr lang="en-US" sz="2800" dirty="0"/>
          </a:p>
          <a:p>
            <a:r>
              <a:rPr lang="en-US" sz="2800" dirty="0"/>
              <a:t>Limited courses </a:t>
            </a:r>
          </a:p>
          <a:p>
            <a:endParaRPr lang="en-US" dirty="0"/>
          </a:p>
        </p:txBody>
      </p:sp>
    </p:spTree>
    <p:extLst>
      <p:ext uri="{BB962C8B-B14F-4D97-AF65-F5344CB8AC3E}">
        <p14:creationId xmlns:p14="http://schemas.microsoft.com/office/powerpoint/2010/main" val="101156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424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t>
            </a:r>
          </a:p>
        </p:txBody>
      </p:sp>
      <p:sp>
        <p:nvSpPr>
          <p:cNvPr id="2" name="TextBox 1"/>
          <p:cNvSpPr txBox="1"/>
          <p:nvPr/>
        </p:nvSpPr>
        <p:spPr>
          <a:xfrm>
            <a:off x="3874818" y="1968500"/>
            <a:ext cx="8317182" cy="4278094"/>
          </a:xfrm>
          <a:prstGeom prst="rect">
            <a:avLst/>
          </a:prstGeom>
          <a:noFill/>
        </p:spPr>
        <p:txBody>
          <a:bodyPr wrap="square" rtlCol="0">
            <a:spAutoFit/>
          </a:bodyPr>
          <a:lstStyle/>
          <a:p>
            <a:r>
              <a:rPr lang="en-US" dirty="0"/>
              <a:t>Culture Resources of Cities in China		Chinese Foreign Trade </a:t>
            </a:r>
          </a:p>
          <a:p>
            <a:r>
              <a:rPr lang="en-US" dirty="0"/>
              <a:t>American Politics &amp; Foreign Policy		Introductory Statistics</a:t>
            </a:r>
          </a:p>
          <a:p>
            <a:r>
              <a:rPr lang="en-US" dirty="0"/>
              <a:t>Social Networks and Chinese Society		Introductory Calculus</a:t>
            </a:r>
          </a:p>
          <a:p>
            <a:r>
              <a:rPr lang="en-US" dirty="0"/>
              <a:t>Social Media and Social Networking		Introductory Microeconomics</a:t>
            </a:r>
          </a:p>
          <a:p>
            <a:r>
              <a:rPr lang="en-US" dirty="0"/>
              <a:t>Chinese Legal Culture			Intermediate Microeconomics</a:t>
            </a:r>
          </a:p>
          <a:p>
            <a:r>
              <a:rPr lang="en-US" dirty="0"/>
              <a:t>Ancient Chinese Civilization			Introductory Macroeconomics</a:t>
            </a:r>
          </a:p>
          <a:p>
            <a:r>
              <a:rPr lang="en-US" dirty="0"/>
              <a:t>Chinese Literary Criticism &amp; Literati Tradition	Intermediate Macroeconomics</a:t>
            </a:r>
          </a:p>
          <a:p>
            <a:r>
              <a:rPr lang="en-US" dirty="0"/>
              <a:t>Chinese Modern Economy 			World Economy and China</a:t>
            </a:r>
          </a:p>
          <a:p>
            <a:r>
              <a:rPr lang="en-US" dirty="0"/>
              <a:t>Topics in Development Economics		International Trade</a:t>
            </a:r>
          </a:p>
          <a:p>
            <a:r>
              <a:rPr lang="en-US" dirty="0"/>
              <a:t>Cross-Cultural Psychology			Labor Economics</a:t>
            </a:r>
          </a:p>
          <a:p>
            <a:r>
              <a:rPr lang="en-US" dirty="0"/>
              <a:t>Corporate Finance				Accounting</a:t>
            </a:r>
          </a:p>
          <a:p>
            <a:r>
              <a:rPr lang="en-US" dirty="0"/>
              <a:t>International Finance			Marketing (tentative)</a:t>
            </a:r>
          </a:p>
          <a:p>
            <a:endParaRPr lang="en-US" sz="2800" dirty="0"/>
          </a:p>
          <a:p>
            <a:endParaRPr lang="en-US" dirty="0"/>
          </a:p>
        </p:txBody>
      </p:sp>
    </p:spTree>
    <p:extLst>
      <p:ext uri="{BB962C8B-B14F-4D97-AF65-F5344CB8AC3E}">
        <p14:creationId xmlns:p14="http://schemas.microsoft.com/office/powerpoint/2010/main" val="57351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875877"/>
            <a:ext cx="6785747" cy="1232324"/>
          </a:xfrm>
          <a:prstGeom prst="rect">
            <a:avLst/>
          </a:prstGeom>
        </p:spPr>
        <p:txBody>
          <a:bodyPr vert="horz" lIns="91440" tIns="45720" rIns="91440" bIns="45720" rtlCol="0" anchor="b">
            <a:normAutofit lnSpcReduction="10000"/>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and TEAN</a:t>
            </a:r>
          </a:p>
        </p:txBody>
      </p:sp>
      <p:sp>
        <p:nvSpPr>
          <p:cNvPr id="2" name="TextBox 1"/>
          <p:cNvSpPr txBox="1"/>
          <p:nvPr/>
        </p:nvSpPr>
        <p:spPr>
          <a:xfrm>
            <a:off x="3874818" y="2425700"/>
            <a:ext cx="7505700" cy="3539430"/>
          </a:xfrm>
          <a:prstGeom prst="rect">
            <a:avLst/>
          </a:prstGeom>
          <a:noFill/>
        </p:spPr>
        <p:txBody>
          <a:bodyPr wrap="square" rtlCol="0">
            <a:spAutoFit/>
          </a:bodyPr>
          <a:lstStyle/>
          <a:p>
            <a:r>
              <a:rPr lang="en-US" sz="2800" dirty="0"/>
              <a:t>Established in 1995, long-time educational partner to MSU</a:t>
            </a:r>
          </a:p>
          <a:p>
            <a:endParaRPr lang="en-US" sz="2800" dirty="0"/>
          </a:p>
          <a:p>
            <a:r>
              <a:rPr lang="en-US" sz="2800" dirty="0"/>
              <a:t>Academic support and student services</a:t>
            </a:r>
          </a:p>
          <a:p>
            <a:endParaRPr lang="en-US" sz="2800" dirty="0"/>
          </a:p>
          <a:p>
            <a:r>
              <a:rPr lang="en-US" sz="2800" dirty="0"/>
              <a:t>Adherence to health and safety protocols </a:t>
            </a:r>
          </a:p>
          <a:p>
            <a:endParaRPr lang="en-US" sz="2800" dirty="0"/>
          </a:p>
          <a:p>
            <a:r>
              <a:rPr lang="en-US" sz="2800" dirty="0"/>
              <a:t>Emergency support services</a:t>
            </a:r>
          </a:p>
        </p:txBody>
      </p:sp>
    </p:spTree>
    <p:extLst>
      <p:ext uri="{BB962C8B-B14F-4D97-AF65-F5344CB8AC3E}">
        <p14:creationId xmlns:p14="http://schemas.microsoft.com/office/powerpoint/2010/main" val="230570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297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t>
            </a:r>
          </a:p>
        </p:txBody>
      </p:sp>
      <p:sp>
        <p:nvSpPr>
          <p:cNvPr id="2" name="TextBox 1"/>
          <p:cNvSpPr txBox="1"/>
          <p:nvPr/>
        </p:nvSpPr>
        <p:spPr>
          <a:xfrm>
            <a:off x="3874818" y="1981200"/>
            <a:ext cx="7885382" cy="3385542"/>
          </a:xfrm>
          <a:prstGeom prst="rect">
            <a:avLst/>
          </a:prstGeom>
          <a:noFill/>
        </p:spPr>
        <p:txBody>
          <a:bodyPr wrap="square" rtlCol="0">
            <a:spAutoFit/>
          </a:bodyPr>
          <a:lstStyle/>
          <a:p>
            <a:r>
              <a:rPr lang="en-US" sz="2800" dirty="0"/>
              <a:t>Program for new students</a:t>
            </a:r>
          </a:p>
          <a:p>
            <a:endParaRPr lang="en-US" sz="2800" dirty="0"/>
          </a:p>
          <a:p>
            <a:r>
              <a:rPr lang="en-US" sz="2800" dirty="0"/>
              <a:t>MSU online courses only + </a:t>
            </a:r>
            <a:r>
              <a:rPr lang="en-US" sz="2800" dirty="0" err="1"/>
              <a:t>Fudan</a:t>
            </a:r>
            <a:r>
              <a:rPr lang="en-US" sz="2800" dirty="0"/>
              <a:t> in-person courses</a:t>
            </a:r>
          </a:p>
          <a:p>
            <a:endParaRPr lang="en-US" sz="2800" dirty="0"/>
          </a:p>
          <a:p>
            <a:r>
              <a:rPr lang="en-US" sz="2800" dirty="0"/>
              <a:t>No more than a total of 18 MSU credits</a:t>
            </a:r>
          </a:p>
          <a:p>
            <a:endParaRPr lang="en-US" sz="2800" dirty="0"/>
          </a:p>
          <a:p>
            <a:r>
              <a:rPr lang="en-US" sz="2800" dirty="0"/>
              <a:t>Limited courses </a:t>
            </a:r>
          </a:p>
          <a:p>
            <a:endParaRPr lang="en-US" dirty="0"/>
          </a:p>
        </p:txBody>
      </p:sp>
    </p:spTree>
    <p:extLst>
      <p:ext uri="{BB962C8B-B14F-4D97-AF65-F5344CB8AC3E}">
        <p14:creationId xmlns:p14="http://schemas.microsoft.com/office/powerpoint/2010/main" val="260061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424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t>
            </a:r>
          </a:p>
        </p:txBody>
      </p:sp>
      <p:sp>
        <p:nvSpPr>
          <p:cNvPr id="2" name="TextBox 1"/>
          <p:cNvSpPr txBox="1"/>
          <p:nvPr/>
        </p:nvSpPr>
        <p:spPr>
          <a:xfrm>
            <a:off x="3874818" y="1968500"/>
            <a:ext cx="8317182" cy="4278094"/>
          </a:xfrm>
          <a:prstGeom prst="rect">
            <a:avLst/>
          </a:prstGeom>
          <a:noFill/>
        </p:spPr>
        <p:txBody>
          <a:bodyPr wrap="square" rtlCol="0">
            <a:spAutoFit/>
          </a:bodyPr>
          <a:lstStyle/>
          <a:p>
            <a:r>
              <a:rPr lang="en-US" dirty="0"/>
              <a:t>Culture Resources of Cities in China		Chinese Foreign Trade </a:t>
            </a:r>
          </a:p>
          <a:p>
            <a:r>
              <a:rPr lang="en-US" dirty="0"/>
              <a:t>American Politics &amp; Foreign Policy		Introductory Statistics</a:t>
            </a:r>
          </a:p>
          <a:p>
            <a:r>
              <a:rPr lang="en-US" dirty="0"/>
              <a:t>Social Networks and Chinese Society		Introductory Calculus</a:t>
            </a:r>
          </a:p>
          <a:p>
            <a:r>
              <a:rPr lang="en-US" dirty="0"/>
              <a:t>Social Media and Social Networking		Introductory Microeconomics</a:t>
            </a:r>
          </a:p>
          <a:p>
            <a:r>
              <a:rPr lang="en-US" dirty="0"/>
              <a:t>Chinese Legal Culture			Intermediate Microeconomics</a:t>
            </a:r>
          </a:p>
          <a:p>
            <a:r>
              <a:rPr lang="en-US" dirty="0"/>
              <a:t>Ancient Chinese Civilization			Introductory Macroeconomics</a:t>
            </a:r>
          </a:p>
          <a:p>
            <a:r>
              <a:rPr lang="en-US" dirty="0"/>
              <a:t>Chinese Literary Criticism &amp; Literati Tradition	Intermediate Macroeconomics</a:t>
            </a:r>
          </a:p>
          <a:p>
            <a:r>
              <a:rPr lang="en-US" dirty="0"/>
              <a:t>Chinese Modern Economy 			World Economy and China</a:t>
            </a:r>
          </a:p>
          <a:p>
            <a:r>
              <a:rPr lang="en-US" dirty="0"/>
              <a:t>Topics in Development Economics		International Trade</a:t>
            </a:r>
          </a:p>
          <a:p>
            <a:r>
              <a:rPr lang="en-US" dirty="0"/>
              <a:t>Cross-Cultural Psychology			Labor Economics</a:t>
            </a:r>
          </a:p>
          <a:p>
            <a:r>
              <a:rPr lang="en-US" dirty="0"/>
              <a:t>Corporate Finance				Accounting</a:t>
            </a:r>
          </a:p>
          <a:p>
            <a:r>
              <a:rPr lang="en-US" dirty="0"/>
              <a:t>International Finance			Marketing (tentative)</a:t>
            </a:r>
          </a:p>
          <a:p>
            <a:endParaRPr lang="en-US" sz="2800" dirty="0"/>
          </a:p>
          <a:p>
            <a:endParaRPr lang="en-US" dirty="0"/>
          </a:p>
        </p:txBody>
      </p:sp>
    </p:spTree>
    <p:extLst>
      <p:ext uri="{BB962C8B-B14F-4D97-AF65-F5344CB8AC3E}">
        <p14:creationId xmlns:p14="http://schemas.microsoft.com/office/powerpoint/2010/main" val="318441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F35EB-65EA-6240-900F-92600A72420D}"/>
              </a:ext>
            </a:extLst>
          </p:cNvPr>
          <p:cNvPicPr>
            <a:picLocks noChangeAspect="1"/>
          </p:cNvPicPr>
          <p:nvPr/>
        </p:nvPicPr>
        <p:blipFill>
          <a:blip r:embed="rId3"/>
          <a:stretch>
            <a:fillRect/>
          </a:stretch>
        </p:blipFill>
        <p:spPr>
          <a:xfrm>
            <a:off x="0" y="0"/>
            <a:ext cx="3461657" cy="6848885"/>
          </a:xfrm>
          <a:prstGeom prst="rect">
            <a:avLst/>
          </a:prstGeom>
        </p:spPr>
      </p:pic>
      <p:sp>
        <p:nvSpPr>
          <p:cNvPr id="7" name="Title 1">
            <a:extLst>
              <a:ext uri="{FF2B5EF4-FFF2-40B4-BE49-F238E27FC236}">
                <a16:creationId xmlns:a16="http://schemas.microsoft.com/office/drawing/2014/main" id="{54896B21-F72A-5F44-8A17-2776053A9AED}"/>
              </a:ext>
            </a:extLst>
          </p:cNvPr>
          <p:cNvSpPr txBox="1">
            <a:spLocks/>
          </p:cNvSpPr>
          <p:nvPr/>
        </p:nvSpPr>
        <p:spPr>
          <a:xfrm>
            <a:off x="3874818" y="329777"/>
            <a:ext cx="6785747" cy="123232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i="0" kern="1200">
                <a:solidFill>
                  <a:schemeClr val="tx2"/>
                </a:solidFill>
                <a:latin typeface="Gotham Light" pitchFamily="2" charset="0"/>
                <a:ea typeface="+mj-ea"/>
                <a:cs typeface="Gotham Light" pitchFamily="2" charset="0"/>
              </a:defRPr>
            </a:lvl1pPr>
          </a:lstStyle>
          <a:p>
            <a:r>
              <a:rPr lang="en-US" sz="4400" dirty="0" err="1">
                <a:latin typeface="Arial" panose="020B0604020202020204" pitchFamily="34" charset="0"/>
                <a:cs typeface="Arial" panose="020B0604020202020204" pitchFamily="34" charset="0"/>
              </a:rPr>
              <a:t>Fudan</a:t>
            </a:r>
            <a:r>
              <a:rPr lang="en-US" sz="4400" dirty="0">
                <a:latin typeface="Arial" panose="020B0604020202020204" pitchFamily="34" charset="0"/>
                <a:cs typeface="Arial" panose="020B0604020202020204" pitchFamily="34" charset="0"/>
              </a:rPr>
              <a:t> University </a:t>
            </a:r>
          </a:p>
        </p:txBody>
      </p:sp>
      <p:sp>
        <p:nvSpPr>
          <p:cNvPr id="2" name="TextBox 1"/>
          <p:cNvSpPr txBox="1"/>
          <p:nvPr/>
        </p:nvSpPr>
        <p:spPr>
          <a:xfrm>
            <a:off x="3874818" y="1943100"/>
            <a:ext cx="7885382" cy="4093428"/>
          </a:xfrm>
          <a:prstGeom prst="rect">
            <a:avLst/>
          </a:prstGeom>
          <a:noFill/>
        </p:spPr>
        <p:txBody>
          <a:bodyPr wrap="square" rtlCol="0">
            <a:spAutoFit/>
          </a:bodyPr>
          <a:lstStyle/>
          <a:p>
            <a:r>
              <a:rPr lang="en-US" sz="2800" dirty="0"/>
              <a:t>New Student Experience</a:t>
            </a:r>
          </a:p>
          <a:p>
            <a:endParaRPr lang="en-US" sz="1600" dirty="0"/>
          </a:p>
          <a:p>
            <a:r>
              <a:rPr lang="en-US" sz="2800" dirty="0"/>
              <a:t>Dedicated student support teams: East Lansing and Shanghai</a:t>
            </a:r>
          </a:p>
          <a:p>
            <a:endParaRPr lang="en-US" sz="1600" dirty="0"/>
          </a:p>
          <a:p>
            <a:r>
              <a:rPr lang="en-US" sz="2800" dirty="0"/>
              <a:t>Special events, presentations, and engagement with local MSU alumni</a:t>
            </a:r>
          </a:p>
          <a:p>
            <a:endParaRPr lang="en-US" sz="1600" dirty="0"/>
          </a:p>
          <a:p>
            <a:r>
              <a:rPr lang="en-US" sz="2800" dirty="0"/>
              <a:t>Introduction to MSU student clubs and organizations</a:t>
            </a:r>
          </a:p>
          <a:p>
            <a:endParaRPr lang="en-US" sz="1600" dirty="0"/>
          </a:p>
          <a:p>
            <a:r>
              <a:rPr lang="en-US" sz="2800" dirty="0"/>
              <a:t>Transition to campus</a:t>
            </a:r>
          </a:p>
        </p:txBody>
      </p:sp>
    </p:spTree>
    <p:extLst>
      <p:ext uri="{BB962C8B-B14F-4D97-AF65-F5344CB8AC3E}">
        <p14:creationId xmlns:p14="http://schemas.microsoft.com/office/powerpoint/2010/main" val="1907998706"/>
      </p:ext>
    </p:extLst>
  </p:cSld>
  <p:clrMapOvr>
    <a:masterClrMapping/>
  </p:clrMapOvr>
</p:sld>
</file>

<file path=ppt/theme/theme1.xml><?xml version="1.0" encoding="utf-8"?>
<a:theme xmlns:a="http://schemas.openxmlformats.org/drawingml/2006/main" name="Office Theme">
  <a:themeElements>
    <a:clrScheme name="ISP Palette">
      <a:dk1>
        <a:srgbClr val="17453A"/>
      </a:dk1>
      <a:lt1>
        <a:srgbClr val="FFFFFF"/>
      </a:lt1>
      <a:dk2>
        <a:srgbClr val="018184"/>
      </a:dk2>
      <a:lt2>
        <a:srgbClr val="CDDE42"/>
      </a:lt2>
      <a:accent1>
        <a:srgbClr val="D89B53"/>
      </a:accent1>
      <a:accent2>
        <a:srgbClr val="E85A1E"/>
      </a:accent2>
      <a:accent3>
        <a:srgbClr val="8C9AB9"/>
      </a:accent3>
      <a:accent4>
        <a:srgbClr val="01B240"/>
      </a:accent4>
      <a:accent5>
        <a:srgbClr val="88B03E"/>
      </a:accent5>
      <a:accent6>
        <a:srgbClr val="810060"/>
      </a:accent6>
      <a:hlink>
        <a:srgbClr val="02B341"/>
      </a:hlink>
      <a:folHlink>
        <a:srgbClr val="81006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12019</TotalTime>
  <Words>2875</Words>
  <Application>Microsoft Macintosh PowerPoint</Application>
  <PresentationFormat>Widescreen</PresentationFormat>
  <Paragraphs>150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China-Based Semester Programs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Opal Leeman Bartzis, Ed.D. bartziso@msu.edu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 Earlene</dc:creator>
  <cp:lastModifiedBy>Microsoft Office User</cp:lastModifiedBy>
  <cp:revision>160</cp:revision>
  <cp:lastPrinted>2020-01-21T14:43:16Z</cp:lastPrinted>
  <dcterms:created xsi:type="dcterms:W3CDTF">2019-03-12T20:00:16Z</dcterms:created>
  <dcterms:modified xsi:type="dcterms:W3CDTF">2020-08-06T15:40:17Z</dcterms:modified>
</cp:coreProperties>
</file>